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326" r:id="rId2"/>
    <p:sldId id="364" r:id="rId3"/>
    <p:sldId id="372" r:id="rId4"/>
    <p:sldId id="373" r:id="rId5"/>
    <p:sldId id="370" r:id="rId6"/>
    <p:sldId id="365" r:id="rId7"/>
    <p:sldId id="257" r:id="rId8"/>
    <p:sldId id="258" r:id="rId9"/>
    <p:sldId id="374" r:id="rId10"/>
    <p:sldId id="259" r:id="rId11"/>
    <p:sldId id="375" r:id="rId12"/>
    <p:sldId id="260" r:id="rId13"/>
    <p:sldId id="366" r:id="rId14"/>
    <p:sldId id="367" r:id="rId15"/>
    <p:sldId id="262" r:id="rId16"/>
    <p:sldId id="263" r:id="rId17"/>
    <p:sldId id="264" r:id="rId18"/>
    <p:sldId id="266" r:id="rId19"/>
    <p:sldId id="268" r:id="rId20"/>
    <p:sldId id="269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368" r:id="rId29"/>
    <p:sldId id="284" r:id="rId30"/>
    <p:sldId id="285" r:id="rId31"/>
    <p:sldId id="363" r:id="rId32"/>
    <p:sldId id="286" r:id="rId33"/>
    <p:sldId id="287" r:id="rId34"/>
    <p:sldId id="350" r:id="rId35"/>
    <p:sldId id="351" r:id="rId36"/>
    <p:sldId id="352" r:id="rId37"/>
    <p:sldId id="353" r:id="rId38"/>
    <p:sldId id="369" r:id="rId39"/>
    <p:sldId id="355" r:id="rId4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4" autoAdjust="0"/>
    <p:restoredTop sz="95640"/>
  </p:normalViewPr>
  <p:slideViewPr>
    <p:cSldViewPr snapToGrid="0">
      <p:cViewPr varScale="1">
        <p:scale>
          <a:sx n="122" d="100"/>
          <a:sy n="122" d="100"/>
        </p:scale>
        <p:origin x="82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1F12F-9B5F-40BB-8A6D-9B554957D0FE}" type="datetimeFigureOut">
              <a:rPr lang="nl-NL" smtClean="0"/>
              <a:t>11-05-2021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29E51-C5D7-4AB2-A57F-198F4EB114D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279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15.2 The chromosomal basis of Mendel’s laws</a:t>
            </a:r>
          </a:p>
        </p:txBody>
      </p:sp>
    </p:spTree>
    <p:extLst>
      <p:ext uri="{BB962C8B-B14F-4D97-AF65-F5344CB8AC3E}">
        <p14:creationId xmlns:p14="http://schemas.microsoft.com/office/powerpoint/2010/main" val="193077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15.2c The chromosomal basis of Mendel’s laws (part 3: F</a:t>
            </a:r>
            <a:r>
              <a:rPr lang="en-US" baseline="-25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 generation)</a:t>
            </a:r>
          </a:p>
        </p:txBody>
      </p:sp>
    </p:spTree>
    <p:extLst>
      <p:ext uri="{BB962C8B-B14F-4D97-AF65-F5344CB8AC3E}">
        <p14:creationId xmlns:p14="http://schemas.microsoft.com/office/powerpoint/2010/main" val="19135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5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15.3 Morgan’s first mutant</a:t>
            </a:r>
          </a:p>
        </p:txBody>
      </p:sp>
    </p:spTree>
    <p:extLst>
      <p:ext uri="{BB962C8B-B14F-4D97-AF65-F5344CB8AC3E}">
        <p14:creationId xmlns:p14="http://schemas.microsoft.com/office/powerpoint/2010/main" val="171437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13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15.6 Some chromosomal systems of sex determination</a:t>
            </a:r>
          </a:p>
        </p:txBody>
      </p:sp>
    </p:spTree>
    <p:extLst>
      <p:ext uri="{BB962C8B-B14F-4D97-AF65-F5344CB8AC3E}">
        <p14:creationId xmlns:p14="http://schemas.microsoft.com/office/powerpoint/2010/main" val="267721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14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15.7 The transmission of X-linked recessive traits</a:t>
            </a:r>
          </a:p>
        </p:txBody>
      </p:sp>
    </p:spTree>
    <p:extLst>
      <p:ext uri="{BB962C8B-B14F-4D97-AF65-F5344CB8AC3E}">
        <p14:creationId xmlns:p14="http://schemas.microsoft.com/office/powerpoint/2010/main" val="536311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fld id="{9148A38A-B184-0341-BDEB-CE893D63E018}" type="slidenum">
              <a:rPr lang="en-US" sz="1200" b="0">
                <a:solidFill>
                  <a:srgbClr val="000000"/>
                </a:solidFill>
              </a:rPr>
              <a:pPr/>
              <a:t>38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/>
                <a:cs typeface="Times New Roman"/>
              </a:rPr>
              <a:t>Figure 15.12 A partial genetic (linkage) map of a </a:t>
            </a:r>
            <a:r>
              <a:rPr lang="en-US" i="1" dirty="0">
                <a:latin typeface="Times New Roman"/>
                <a:cs typeface="Times New Roman"/>
              </a:rPr>
              <a:t>Drosophila</a:t>
            </a:r>
            <a:r>
              <a:rPr lang="en-US" dirty="0">
                <a:latin typeface="Times New Roman"/>
                <a:cs typeface="Times New Roman"/>
              </a:rPr>
              <a:t> chromosome</a:t>
            </a:r>
          </a:p>
        </p:txBody>
      </p:sp>
    </p:spTree>
    <p:extLst>
      <p:ext uri="{BB962C8B-B14F-4D97-AF65-F5344CB8AC3E}">
        <p14:creationId xmlns:p14="http://schemas.microsoft.com/office/powerpoint/2010/main" val="122099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66EB-F0AA-4C05-8ED5-7A1F47EB9460}" type="datetime1">
              <a:rPr lang="nl-NL" smtClean="0"/>
              <a:t>11-05-2021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81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E5EB-EF03-480C-883E-80CE862C8806}" type="datetime1">
              <a:rPr lang="nl-NL" smtClean="0"/>
              <a:t>11-05-2021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968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5981-7D22-41CC-8AEE-8F05359AD609}" type="datetime1">
              <a:rPr lang="nl-NL" smtClean="0"/>
              <a:t>11-05-2021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92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771-1FBC-4C91-ABF2-8D78665C0BAA}" type="datetime1">
              <a:rPr lang="nl-NL" smtClean="0"/>
              <a:t>11-05-2021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666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E264-933B-4E97-BC26-E421C76B92E5}" type="datetime1">
              <a:rPr lang="nl-NL" smtClean="0"/>
              <a:t>11-05-2021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463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439C-0A8E-408A-BF55-02BD4FC0AB8B}" type="datetime1">
              <a:rPr lang="nl-NL" smtClean="0"/>
              <a:t>11-05-2021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229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277F-2479-4ED9-B862-F6C6670357E0}" type="datetime1">
              <a:rPr lang="nl-NL" smtClean="0"/>
              <a:t>11-05-2021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958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36682-6ED5-4019-B5D7-6AE0C36F4DF8}" type="datetime1">
              <a:rPr lang="nl-NL" smtClean="0"/>
              <a:t>11-05-2021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738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D6A30-DEB7-4FF7-B2E6-05EFA8C03CB5}" type="datetime1">
              <a:rPr lang="nl-NL" smtClean="0"/>
              <a:t>11-05-2021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80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3B5-DC2B-4118-AA6A-7B1D17D4C6EC}" type="datetime1">
              <a:rPr lang="nl-NL" smtClean="0"/>
              <a:t>11-05-2021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70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5AB9-1358-4832-A431-A4D739E0733F}" type="datetime1">
              <a:rPr lang="nl-NL" smtClean="0"/>
              <a:t>11-05-2021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64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5F938-34B5-4D8B-A44C-57BBCBE73D32}" type="datetime1">
              <a:rPr lang="nl-NL" smtClean="0"/>
              <a:t>11-05-2021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B1AD-5DCC-49DA-82F4-2A6A6D93A1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574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mophilia.org/NHFWeb/MainPgs/MainNHF.aspx?menuid=178&amp;contentid=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Vandaag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nl-NL" sz="2000" dirty="0"/>
              <a:t>X-gebonden erfelijke ziekten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X-</a:t>
            </a:r>
            <a:r>
              <a:rPr lang="nl-NL" sz="2000" dirty="0" err="1"/>
              <a:t>inactivatie</a:t>
            </a:r>
            <a:endParaRPr lang="nl-NL" sz="2000" dirty="0"/>
          </a:p>
          <a:p>
            <a:pPr>
              <a:buBlip>
                <a:blip r:embed="rId2"/>
              </a:buBlip>
            </a:pPr>
            <a:r>
              <a:rPr lang="nl-NL" sz="2000" dirty="0"/>
              <a:t>Gekoppelde en niet-gekoppelde genen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Crossing over en </a:t>
            </a:r>
            <a:r>
              <a:rPr lang="nl-NL" sz="2000" dirty="0" err="1"/>
              <a:t>genafstanden</a:t>
            </a:r>
            <a:r>
              <a:rPr lang="nl-NL" sz="2000" dirty="0"/>
              <a:t> (koppelingskaarten)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Chromosoomafwijkingen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Afwijkingen van Mendeliaanse overerving</a:t>
            </a:r>
          </a:p>
          <a:p>
            <a:pPr marL="0" indent="0">
              <a:buNone/>
            </a:pPr>
            <a:endParaRPr lang="nl-NL" sz="2000" dirty="0"/>
          </a:p>
          <a:p>
            <a:pPr>
              <a:buBlip>
                <a:blip r:embed="rId3"/>
              </a:buBlip>
            </a:pPr>
            <a:endParaRPr lang="nl-NL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080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algn="ctr"/>
            <a:r>
              <a:rPr lang="nl-NL" dirty="0"/>
              <a:t>Oefening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348881"/>
            <a:ext cx="7886700" cy="377728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nl-NL" sz="2000" dirty="0"/>
              <a:t>Wat voor een overervingspatroon zal een geneticus (m/v) verwachten bij een ziekte die wordt veroorzaakt door een mitochondriëel gen?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482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508" y="0"/>
            <a:ext cx="5763492" cy="35467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11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818"/>
            <a:ext cx="4225636" cy="56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43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4990" y="1376959"/>
            <a:ext cx="3510390" cy="4752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27384"/>
            <a:ext cx="7776864" cy="1143000"/>
          </a:xfrm>
        </p:spPr>
        <p:txBody>
          <a:bodyPr>
            <a:normAutofit/>
          </a:bodyPr>
          <a:lstStyle/>
          <a:p>
            <a:r>
              <a:rPr lang="nl-NL" dirty="0"/>
              <a:t>Hemofilie in het koninklijk huis</a:t>
            </a:r>
          </a:p>
        </p:txBody>
      </p:sp>
      <p:pic>
        <p:nvPicPr>
          <p:cNvPr id="4" name="Picture 2" descr="164858_962_1171880262121-Afb1hemofilie_kle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8125" y="1448967"/>
            <a:ext cx="3358127" cy="457812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217195" y="5210176"/>
            <a:ext cx="107157" cy="104774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60020" y="6164819"/>
            <a:ext cx="2298706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nl-NL" sz="2000" dirty="0"/>
              <a:t>Russisch koningshuis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852990" y="4886326"/>
            <a:ext cx="1271587" cy="8477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85496" y="5549385"/>
            <a:ext cx="1957267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nl-NL" sz="2000" dirty="0"/>
              <a:t>Duits koningshuis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988844" y="3753224"/>
            <a:ext cx="979748" cy="723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68592" y="3553361"/>
            <a:ext cx="2154436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nl-NL" sz="2000" dirty="0"/>
              <a:t>Spaans koningshuis</a:t>
            </a:r>
          </a:p>
        </p:txBody>
      </p:sp>
      <p:cxnSp>
        <p:nvCxnSpPr>
          <p:cNvPr id="21" name="Straight Arrow Connector 20"/>
          <p:cNvCxnSpPr>
            <a:stCxn id="24" idx="3"/>
          </p:cNvCxnSpPr>
          <p:nvPr/>
        </p:nvCxnSpPr>
        <p:spPr>
          <a:xfrm flipV="1">
            <a:off x="2436167" y="4926147"/>
            <a:ext cx="1121421" cy="38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41418" y="4741479"/>
            <a:ext cx="1894749" cy="37702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nl-NL" sz="2000" dirty="0"/>
              <a:t>Brits koningshuis</a:t>
            </a:r>
          </a:p>
        </p:txBody>
      </p:sp>
      <p:sp>
        <p:nvSpPr>
          <p:cNvPr id="27" name="TextBox 26">
            <a:hlinkClick r:id="rId3"/>
          </p:cNvPr>
          <p:cNvSpPr txBox="1"/>
          <p:nvPr/>
        </p:nvSpPr>
        <p:spPr>
          <a:xfrm>
            <a:off x="6610350" y="1376959"/>
            <a:ext cx="1162369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nl-NL" sz="2000" dirty="0"/>
              <a:t>Meer info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510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_06_SexDetermination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838200"/>
            <a:ext cx="8546592" cy="5029200"/>
          </a:xfrm>
          <a:prstGeom prst="rect">
            <a:avLst/>
          </a:prstGeom>
        </p:spPr>
      </p:pic>
      <p:sp>
        <p:nvSpPr>
          <p:cNvPr id="136" name="Text Box 31"/>
          <p:cNvSpPr txBox="1">
            <a:spLocks noChangeArrowheads="1"/>
          </p:cNvSpPr>
          <p:nvPr/>
        </p:nvSpPr>
        <p:spPr bwMode="auto">
          <a:xfrm>
            <a:off x="2986057" y="1061972"/>
            <a:ext cx="896514" cy="28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Parents</a:t>
            </a: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337195" y="3683610"/>
            <a:ext cx="1976019" cy="28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(a) The X-Y system</a:t>
            </a: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344452" y="5534559"/>
            <a:ext cx="2159263" cy="30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(b) The X-0 system</a:t>
            </a: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5241208" y="3698125"/>
            <a:ext cx="2152006" cy="29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(c) The Z-W system</a:t>
            </a: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5239389" y="5545445"/>
            <a:ext cx="3133534" cy="25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(d) The </a:t>
            </a:r>
            <a:r>
              <a:rPr lang="en-US" sz="1800" dirty="0" err="1">
                <a:solidFill>
                  <a:srgbClr val="000000"/>
                </a:solidFill>
                <a:latin typeface="Arial" charset="0"/>
              </a:rPr>
              <a:t>haplo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-diploid system</a:t>
            </a: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3292669" y="2928874"/>
            <a:ext cx="308686" cy="246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or</a:t>
            </a: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2343798" y="3398773"/>
            <a:ext cx="2197357" cy="31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Zygotes (offspring)</a:t>
            </a: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2004532" y="1985451"/>
            <a:ext cx="889253" cy="71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  <a:latin typeface="Arial" charset="0"/>
              </a:rPr>
              <a:t>or</a:t>
            </a:r>
            <a:br>
              <a:rPr lang="en-US" sz="1800" dirty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>
                <a:solidFill>
                  <a:srgbClr val="000000"/>
                </a:solidFill>
                <a:latin typeface="Arial" charset="0"/>
              </a:rPr>
              <a:t>Sperm</a:t>
            </a: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179855" y="2364630"/>
            <a:ext cx="501000" cy="30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Egg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2195031" y="1023869"/>
            <a:ext cx="499185" cy="44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44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XY</a:t>
            </a: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4005686" y="2863555"/>
            <a:ext cx="499185" cy="44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44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XY</a:t>
            </a: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4152644" y="1022056"/>
            <a:ext cx="499185" cy="44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44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XX</a:t>
            </a: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2273041" y="2861742"/>
            <a:ext cx="499185" cy="44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400" dirty="0">
                <a:solidFill>
                  <a:srgbClr val="000000"/>
                </a:solidFill>
                <a:latin typeface="Arial" charset="0"/>
              </a:rPr>
              <a:t>44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XX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1907536" y="2029820"/>
            <a:ext cx="393956" cy="4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22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194373" y="1970923"/>
            <a:ext cx="393956" cy="4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22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3829704" y="4654251"/>
            <a:ext cx="393956" cy="4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22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2322032" y="4652437"/>
            <a:ext cx="393956" cy="4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22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XX</a:t>
            </a: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2700382" y="2045166"/>
            <a:ext cx="393956" cy="4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22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Y</a:t>
            </a: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7202460" y="2783722"/>
            <a:ext cx="393956" cy="4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76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ZW</a:t>
            </a: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8225716" y="2790980"/>
            <a:ext cx="393956" cy="4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76 </a:t>
            </a:r>
            <a:r>
              <a:rPr lang="en-US" sz="1400" dirty="0">
                <a:solidFill>
                  <a:srgbClr val="000000"/>
                </a:solidFill>
                <a:latin typeface="Symbol Std"/>
                <a:cs typeface="Symbol Std"/>
              </a:rPr>
              <a:t>+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ZZ</a:t>
            </a: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7064576" y="4505481"/>
            <a:ext cx="664283" cy="43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300" dirty="0">
                <a:solidFill>
                  <a:srgbClr val="000000"/>
                </a:solidFill>
                <a:latin typeface="Arial" charset="0"/>
              </a:rPr>
              <a:t>32</a:t>
            </a:r>
            <a:br>
              <a:rPr lang="en-US" sz="13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>
                <a:solidFill>
                  <a:srgbClr val="000000"/>
                </a:solidFill>
                <a:latin typeface="Arial" charset="0"/>
              </a:rPr>
              <a:t>(Diploid)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8096903" y="4521811"/>
            <a:ext cx="664283" cy="43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sz="1300" dirty="0">
                <a:solidFill>
                  <a:srgbClr val="000000"/>
                </a:solidFill>
                <a:latin typeface="Arial" charset="0"/>
              </a:rPr>
              <a:t>16</a:t>
            </a:r>
            <a:br>
              <a:rPr lang="en-US" sz="13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>
                <a:solidFill>
                  <a:srgbClr val="000000"/>
                </a:solidFill>
                <a:latin typeface="Arial" charset="0"/>
              </a:rPr>
              <a:t>(Haploid)</a:t>
            </a:r>
          </a:p>
        </p:txBody>
      </p:sp>
    </p:spTree>
    <p:extLst>
      <p:ext uri="{BB962C8B-B14F-4D97-AF65-F5344CB8AC3E}">
        <p14:creationId xmlns:p14="http://schemas.microsoft.com/office/powerpoint/2010/main" val="1973216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_07XLinkedRecessive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8" y="140462"/>
            <a:ext cx="6486144" cy="6437376"/>
          </a:xfrm>
          <a:prstGeom prst="rect">
            <a:avLst/>
          </a:prstGeom>
        </p:spPr>
      </p:pic>
      <p:sp>
        <p:nvSpPr>
          <p:cNvPr id="136" name="Text Box 31"/>
          <p:cNvSpPr txBox="1">
            <a:spLocks noChangeArrowheads="1"/>
          </p:cNvSpPr>
          <p:nvPr/>
        </p:nvSpPr>
        <p:spPr bwMode="auto">
          <a:xfrm>
            <a:off x="3004198" y="2876254"/>
            <a:ext cx="551800" cy="33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>
                <a:solidFill>
                  <a:srgbClr val="000000"/>
                </a:solidFill>
                <a:latin typeface="Arial" charset="0"/>
              </a:rPr>
              <a:t>(a)</a:t>
            </a: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1378596" y="6267153"/>
            <a:ext cx="551800" cy="33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>
                <a:solidFill>
                  <a:srgbClr val="000000"/>
                </a:solidFill>
                <a:latin typeface="Arial" charset="0"/>
              </a:rPr>
              <a:t>(b)</a:t>
            </a: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4696925" y="6265338"/>
            <a:ext cx="551800" cy="33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700" dirty="0">
                <a:solidFill>
                  <a:srgbClr val="000000"/>
                </a:solidFill>
                <a:latin typeface="Arial" charset="0"/>
              </a:rPr>
              <a:t>(c)</a:t>
            </a: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5379095" y="1359513"/>
            <a:ext cx="789473" cy="2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Sperm</a:t>
            </a: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3742611" y="4759485"/>
            <a:ext cx="789473" cy="2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Sperm</a:t>
            </a: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7053680" y="4766742"/>
            <a:ext cx="789473" cy="2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Sperm</a:t>
            </a: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2987864" y="1889285"/>
            <a:ext cx="789473" cy="2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Eggs</a:t>
            </a: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1362265" y="5280186"/>
            <a:ext cx="789473" cy="2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Eggs</a:t>
            </a: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680591" y="5278371"/>
            <a:ext cx="789473" cy="2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Eggs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3820620" y="336255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4834808" y="334439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4063737" y="1894725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4052849" y="2446270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4604392" y="1900168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602580" y="2451711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2978793" y="5300139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2976981" y="5851682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6289865" y="5309211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6288053" y="5860754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3196511" y="3748923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6523908" y="3738038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2430879" y="5296512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2185948" y="3736226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2419991" y="5848055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5504277" y="3725340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5740133" y="5309211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731063" y="5860754"/>
            <a:ext cx="560879" cy="3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3590206" y="1901983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3597462" y="2462597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2545178" y="4784883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1973677" y="5301952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4194361" y="1383094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5284750" y="5301951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>
                <a:solidFill>
                  <a:srgbClr val="000000"/>
                </a:solidFill>
                <a:latin typeface="Arial" charset="0"/>
              </a:rPr>
              <a:t>N</a:t>
            </a: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5879833" y="4783063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5290190" y="5853494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1970046" y="5853494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 err="1">
                <a:solidFill>
                  <a:srgbClr val="000000"/>
                </a:solidFill>
                <a:latin typeface="Arial" charset="0"/>
              </a:rPr>
              <a:t>X</a:t>
            </a:r>
            <a:r>
              <a:rPr lang="en-US" sz="1600" i="1" baseline="30000" dirty="0" err="1">
                <a:solidFill>
                  <a:srgbClr val="000000"/>
                </a:solidFill>
                <a:latin typeface="Arial" charset="0"/>
              </a:rPr>
              <a:t>n</a:t>
            </a:r>
            <a:endParaRPr lang="en-US" sz="1600" i="1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4736832" y="1399422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6431375" y="4781249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3111234" y="4790319"/>
            <a:ext cx="337723" cy="33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</a:rPr>
              <a:t>Y</a:t>
            </a:r>
            <a:endParaRPr lang="en-US" sz="1600" baseline="300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4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X-inactivatie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600201"/>
            <a:ext cx="626745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nl-NL" sz="2000" dirty="0"/>
              <a:t>Vrouwen hebben 2 X-chromosomen, mannen maar 1. Dus ook 2x zoveel eiwitten van X-gebonden genen?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Lyon hypothese:</a:t>
            </a:r>
          </a:p>
          <a:p>
            <a:pPr>
              <a:buNone/>
            </a:pPr>
            <a:r>
              <a:rPr lang="nl-NL" sz="2000" dirty="0"/>
              <a:t>X-inactivatie wordt gebruikt voor </a:t>
            </a:r>
            <a:r>
              <a:rPr lang="nl-NL" sz="2000" b="1" dirty="0"/>
              <a:t>dosiscompensatie</a:t>
            </a:r>
            <a:r>
              <a:rPr lang="nl-NL" sz="2000" dirty="0"/>
              <a:t>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Eén X-chromsoom wordt heel dicht verpakt (</a:t>
            </a:r>
            <a:r>
              <a:rPr lang="nl-NL" sz="2000" b="1" dirty="0"/>
              <a:t>Barr body</a:t>
            </a:r>
            <a:r>
              <a:rPr lang="nl-NL" sz="2000" dirty="0"/>
              <a:t>) en wordt veel minder afgeschreven.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Barr bodies zijn zichtbaar onder de microscoop.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Welk X-chromosoom wordt geïnactiveerd: willekeurig (</a:t>
            </a:r>
            <a:r>
              <a:rPr lang="nl-NL" sz="2000" i="1" dirty="0"/>
              <a:t>mozaïek</a:t>
            </a:r>
            <a:r>
              <a:rPr lang="nl-NL" sz="2000" dirty="0"/>
              <a:t>)</a:t>
            </a:r>
          </a:p>
        </p:txBody>
      </p:sp>
      <p:pic>
        <p:nvPicPr>
          <p:cNvPr id="33794" name="Picture 2" descr="http://bio3400.nicerweb.com/Locked/media/ch07/07_09-Barr_body.jpg"/>
          <p:cNvPicPr>
            <a:picLocks noChangeAspect="1" noChangeArrowheads="1"/>
          </p:cNvPicPr>
          <p:nvPr/>
        </p:nvPicPr>
        <p:blipFill>
          <a:blip r:embed="rId2" cstate="print"/>
          <a:srcRect b="53381"/>
          <a:stretch>
            <a:fillRect/>
          </a:stretch>
        </p:blipFill>
        <p:spPr bwMode="auto">
          <a:xfrm>
            <a:off x="6741300" y="1876451"/>
            <a:ext cx="1859682" cy="1469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8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X-inactivatie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1268761"/>
            <a:ext cx="7543800" cy="160813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nl-NL" sz="2000" dirty="0"/>
              <a:t>Lapjeskat: op één oranje en één zwart allel op het X-chromosoom. </a:t>
            </a:r>
          </a:p>
          <a:p>
            <a:endParaRPr lang="nl-NL" sz="2000" dirty="0"/>
          </a:p>
          <a:p>
            <a:r>
              <a:rPr lang="nl-NL" sz="2000" dirty="0"/>
              <a:t>Uitschakeling van één van beide X-chromosomen op elke plek: lapjespatroon (</a:t>
            </a:r>
            <a:r>
              <a:rPr lang="nl-NL" sz="2000" b="1" dirty="0"/>
              <a:t>mozaïek</a:t>
            </a:r>
            <a:r>
              <a:rPr lang="nl-NL" sz="2000" dirty="0"/>
              <a:t>)</a:t>
            </a:r>
          </a:p>
          <a:p>
            <a:endParaRPr lang="nl-NL" sz="2000" dirty="0"/>
          </a:p>
        </p:txBody>
      </p:sp>
      <p:pic>
        <p:nvPicPr>
          <p:cNvPr id="6" name="Picture 2" descr="15_11XChromInactivation_C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852938"/>
            <a:ext cx="7181850" cy="37004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9721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55975" y="1340768"/>
            <a:ext cx="4164949" cy="51125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X-inactivatie</a:t>
            </a:r>
          </a:p>
        </p:txBody>
      </p:sp>
      <p:pic>
        <p:nvPicPr>
          <p:cNvPr id="4" name="Picture 9" descr="mosaic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8" y="1556792"/>
            <a:ext cx="4083172" cy="4800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692" y="1592983"/>
            <a:ext cx="3430858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nl-NL" sz="2000" dirty="0"/>
              <a:t>Het uitschakelen van verschillende X-chromosomen op verschillende plaatsen zorgt voor een </a:t>
            </a:r>
            <a:r>
              <a:rPr lang="nl-NL" sz="2000" b="1" dirty="0"/>
              <a:t>mozaïekpatroon</a:t>
            </a:r>
            <a:r>
              <a:rPr lang="nl-NL" sz="2000" dirty="0"/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7558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X-inactivatie</a:t>
            </a:r>
          </a:p>
        </p:txBody>
      </p:sp>
      <p:pic>
        <p:nvPicPr>
          <p:cNvPr id="6" name="Picture 3" descr="E:\Chapter_07\B_Jpegs_of_Art_and_Photos\Labeled_Art_and_Photos\07_13Figure-L.jpg"/>
          <p:cNvPicPr>
            <a:picLocks noChangeAspect="1" noChangeArrowheads="1"/>
          </p:cNvPicPr>
          <p:nvPr/>
        </p:nvPicPr>
        <p:blipFill>
          <a:blip r:embed="rId2" cstate="print"/>
          <a:srcRect b="4055"/>
          <a:stretch>
            <a:fillRect/>
          </a:stretch>
        </p:blipFill>
        <p:spPr bwMode="auto">
          <a:xfrm>
            <a:off x="5814139" y="1124744"/>
            <a:ext cx="1767761" cy="468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353050" y="5934424"/>
            <a:ext cx="247650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nl-NL" sz="2000" dirty="0"/>
              <a:t>X-gelinkte afwezigheid van zweetklieren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850" y="1412778"/>
            <a:ext cx="5328270" cy="160813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nl-NL" sz="2000" dirty="0"/>
              <a:t>Barr body in mensen: X-gekoppelde ziekte met </a:t>
            </a:r>
            <a:r>
              <a:rPr lang="nl-NL" sz="2000" b="1" dirty="0"/>
              <a:t>afwezigheid</a:t>
            </a:r>
            <a:r>
              <a:rPr lang="nl-NL" sz="2000" dirty="0"/>
              <a:t> van zweetklieren.</a:t>
            </a:r>
          </a:p>
          <a:p>
            <a:endParaRPr lang="nl-NL" sz="2000" b="1" dirty="0"/>
          </a:p>
          <a:p>
            <a:r>
              <a:rPr lang="nl-NL" sz="2000" dirty="0"/>
              <a:t>Ook een </a:t>
            </a:r>
            <a:r>
              <a:rPr lang="nl-NL" sz="2000" b="1" dirty="0"/>
              <a:t>mozaïekpatroon </a:t>
            </a:r>
            <a:r>
              <a:rPr lang="nl-NL" sz="2000" dirty="0"/>
              <a:t> van zweetklieren bij vrouwen.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93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X-chromosoom inactivatie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42900" y="1825625"/>
            <a:ext cx="8343900" cy="435133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nl-NL" sz="2000" b="1" dirty="0"/>
              <a:t>Hoe wordt het X-chromosoom geïnactiveerd?</a:t>
            </a:r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Modificatie van het DNA (</a:t>
            </a:r>
            <a:r>
              <a:rPr lang="nl-NL" sz="2000" b="1" dirty="0"/>
              <a:t>methylatie</a:t>
            </a:r>
            <a:r>
              <a:rPr lang="nl-NL" sz="2000" dirty="0"/>
              <a:t> = toevoegen van methylgroepen –CH</a:t>
            </a:r>
            <a:r>
              <a:rPr lang="nl-NL" sz="2000" baseline="-25000" dirty="0"/>
              <a:t>3</a:t>
            </a:r>
            <a:r>
              <a:rPr lang="nl-NL" sz="2000" dirty="0"/>
              <a:t> aan nucleotiden) en histoneiwitten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Mechanisme:</a:t>
            </a:r>
          </a:p>
          <a:p>
            <a:pPr>
              <a:buNone/>
            </a:pPr>
            <a:r>
              <a:rPr lang="nl-NL" sz="2000" dirty="0"/>
              <a:t>Beide chromosomen gaan even kort tegen elkaar liggen (vroeg embryonale stadium)</a:t>
            </a:r>
          </a:p>
          <a:p>
            <a:pPr>
              <a:buNone/>
            </a:pPr>
            <a:r>
              <a:rPr lang="nl-NL" sz="2000" dirty="0"/>
              <a:t>Eén gen (</a:t>
            </a:r>
            <a:r>
              <a:rPr lang="nl-NL" sz="2000" i="1" u="sng" dirty="0"/>
              <a:t>X</a:t>
            </a:r>
            <a:r>
              <a:rPr lang="nl-NL" sz="2000" i="1" dirty="0"/>
              <a:t>-</a:t>
            </a:r>
            <a:r>
              <a:rPr lang="nl-NL" sz="2000" i="1" u="sng" dirty="0"/>
              <a:t>i</a:t>
            </a:r>
            <a:r>
              <a:rPr lang="nl-NL" sz="2000" dirty="0"/>
              <a:t>nactive </a:t>
            </a:r>
            <a:r>
              <a:rPr lang="nl-NL" sz="2000" i="1" u="sng" dirty="0"/>
              <a:t>s</a:t>
            </a:r>
            <a:r>
              <a:rPr lang="nl-NL" sz="2000" dirty="0"/>
              <a:t>pecific </a:t>
            </a:r>
            <a:r>
              <a:rPr lang="nl-NL" sz="2000" i="1" u="sng" dirty="0"/>
              <a:t>t</a:t>
            </a:r>
            <a:r>
              <a:rPr lang="nl-NL" sz="2000" dirty="0"/>
              <a:t>ranscript) wordt op één chromosoom actief. </a:t>
            </a:r>
          </a:p>
          <a:p>
            <a:pPr>
              <a:buNone/>
            </a:pPr>
            <a:r>
              <a:rPr lang="nl-NL" sz="2000" dirty="0"/>
              <a:t>Dit chromosoom wordt het lichaampje van Barr.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Het afgeschreven RNA van </a:t>
            </a:r>
            <a:r>
              <a:rPr lang="nl-NL" sz="2000" b="1" dirty="0"/>
              <a:t>XIST</a:t>
            </a:r>
            <a:r>
              <a:rPr lang="nl-NL" sz="2000" dirty="0"/>
              <a:t> bindt aan het X-chromosoom en bedekt het.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6059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/>
              <a:t>Mendels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600200"/>
            <a:ext cx="8390166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Twee belangrijke ontdekkingen:</a:t>
            </a:r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b="1" dirty="0">
                <a:solidFill>
                  <a:srgbClr val="00B050"/>
                </a:solidFill>
              </a:rPr>
              <a:t>Wet van segregatie</a:t>
            </a:r>
          </a:p>
          <a:p>
            <a:pPr marL="800100" lvl="1" indent="-342900">
              <a:buAutoNum type="arabicPeriod"/>
            </a:pPr>
            <a:r>
              <a:rPr lang="nl-NL" sz="1600" dirty="0"/>
              <a:t>Alternatieve versies van een gen zorgen voor variatie in erfelijke karakters</a:t>
            </a:r>
          </a:p>
          <a:p>
            <a:pPr marL="800100" lvl="1" indent="-342900">
              <a:buAutoNum type="arabicPeriod"/>
            </a:pPr>
            <a:r>
              <a:rPr lang="nl-NL" sz="1600" dirty="0"/>
              <a:t>Voor elk karakter erft een organisme </a:t>
            </a:r>
            <a:r>
              <a:rPr lang="nl-NL" sz="1600" b="1" dirty="0"/>
              <a:t>twee versies</a:t>
            </a:r>
            <a:r>
              <a:rPr lang="nl-NL" sz="1600" dirty="0"/>
              <a:t> van één gen; één van elke ouder</a:t>
            </a:r>
          </a:p>
          <a:p>
            <a:pPr marL="800100" lvl="1" indent="-342900">
              <a:buAutoNum type="arabicPeriod"/>
            </a:pPr>
            <a:r>
              <a:rPr lang="nl-NL" sz="1600" dirty="0"/>
              <a:t>Als twee allelen op een locus verschillen, dan zal het </a:t>
            </a:r>
            <a:r>
              <a:rPr lang="nl-NL" sz="1600" b="1" dirty="0"/>
              <a:t>dominante allel</a:t>
            </a:r>
            <a:r>
              <a:rPr lang="nl-NL" sz="1600" dirty="0"/>
              <a:t> het fenotype van het organisme bepalen. Het andere allel zal geen merkbaar effect hebben op het fenotype</a:t>
            </a:r>
          </a:p>
          <a:p>
            <a:pPr marL="800100" lvl="1" indent="-342900">
              <a:buAutoNum type="arabicPeriod"/>
            </a:pPr>
            <a:r>
              <a:rPr lang="nl-NL" sz="1600" dirty="0"/>
              <a:t>Twee allelen voor een erfelijk karkater scheiden tijdens gameetvorming en eindigen in verschillende gameten</a:t>
            </a:r>
          </a:p>
          <a:p>
            <a:pPr>
              <a:buFontTx/>
              <a:buChar char="-"/>
            </a:pPr>
            <a:r>
              <a:rPr lang="nl-NL" sz="2000" b="1" dirty="0">
                <a:solidFill>
                  <a:srgbClr val="00B050"/>
                </a:solidFill>
              </a:rPr>
              <a:t>Wet van onafhankelijke sortering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2A424-5177-4D9F-85D4-117F1918C171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867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48302" y="1353989"/>
            <a:ext cx="3914648" cy="50468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47"/>
            <a:ext cx="7886700" cy="1325563"/>
          </a:xfrm>
        </p:spPr>
        <p:txBody>
          <a:bodyPr/>
          <a:lstStyle/>
          <a:p>
            <a:pPr algn="ctr"/>
            <a:r>
              <a:rPr lang="nl-NL" dirty="0"/>
              <a:t>X-chromosoom inactivatie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600201"/>
            <a:ext cx="4156044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i="1" dirty="0"/>
              <a:t>Xist</a:t>
            </a:r>
            <a:r>
              <a:rPr lang="nl-NL" sz="2000" dirty="0"/>
              <a:t> gen wordt geactiveerd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RNA dat het hele X-chromosoom bedekt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Methylatie van het X-chromsoom treedt op. </a:t>
            </a:r>
          </a:p>
        </p:txBody>
      </p:sp>
      <p:pic>
        <p:nvPicPr>
          <p:cNvPr id="4" name="Picture 10" descr="p14x18RNAi_Bar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651" y="1485900"/>
            <a:ext cx="3857110" cy="473485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80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Gekoppelde genen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Gekoppelde genen liggen dicht bij elkaar op </a:t>
            </a:r>
            <a:r>
              <a:rPr lang="nl-NL" sz="2000" b="1" dirty="0"/>
              <a:t>hetzelfde chromosoom</a:t>
            </a:r>
            <a:r>
              <a:rPr lang="nl-NL" sz="2000" dirty="0"/>
              <a:t>. </a:t>
            </a:r>
          </a:p>
          <a:p>
            <a:pPr>
              <a:buNone/>
            </a:pPr>
            <a:r>
              <a:rPr lang="nl-NL" sz="2000" dirty="0"/>
              <a:t>Ze worden vaak gezamenlijk overgeërft. </a:t>
            </a:r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86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Gekoppelde overerving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50" y="1340768"/>
            <a:ext cx="5772150" cy="4169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0062" y="5733257"/>
            <a:ext cx="7504106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nl-NL" sz="2000" dirty="0">
                <a:solidFill>
                  <a:srgbClr val="FF0000"/>
                </a:solidFill>
              </a:rPr>
              <a:t>Hoeveel nakomelingen verwacht je als deze genen niet gekoppeld zijn?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957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Gekoppelde overerving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1340768"/>
            <a:ext cx="5943600" cy="4169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47221" y="5733258"/>
            <a:ext cx="7756483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nl-NL" sz="2000" dirty="0"/>
              <a:t>Hoeveel nakomelingen verwacht je als deze genen niet gekoppeld zijn?</a:t>
            </a:r>
          </a:p>
          <a:p>
            <a:pPr algn="ctr"/>
            <a:r>
              <a:rPr lang="nl-NL" sz="2000" dirty="0">
                <a:solidFill>
                  <a:srgbClr val="FF0000"/>
                </a:solidFill>
              </a:rPr>
              <a:t>En hoeveel nakomelingen verwacht je als deze genen wel gekoppeld zijn?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1620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Gekoppelde overerving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8"/>
            <a:ext cx="5760640" cy="4169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28727" y="5643578"/>
          <a:ext cx="457203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Gekoppeld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Niet-gekoppeld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2083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Gekoppelde overerving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6350" y="1363053"/>
            <a:ext cx="6781800" cy="5018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112575"/>
              </p:ext>
            </p:extLst>
          </p:nvPr>
        </p:nvGraphicFramePr>
        <p:xfrm>
          <a:off x="395536" y="1124744"/>
          <a:ext cx="457203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2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Gekoppeld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0%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Niet-gekoppeld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25%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>
                          <a:solidFill>
                            <a:srgbClr val="FF0000"/>
                          </a:solidFill>
                        </a:rPr>
                        <a:t>Echt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b="1" dirty="0">
                          <a:solidFill>
                            <a:srgbClr val="FF0000"/>
                          </a:solidFill>
                        </a:rPr>
                        <a:t>42%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b="1" dirty="0">
                          <a:solidFill>
                            <a:srgbClr val="FF0000"/>
                          </a:solidFill>
                        </a:rPr>
                        <a:t>41%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b="1" dirty="0">
                          <a:solidFill>
                            <a:srgbClr val="FF0000"/>
                          </a:solidFill>
                        </a:rPr>
                        <a:t>9%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b="1" dirty="0">
                          <a:solidFill>
                            <a:srgbClr val="FF0000"/>
                          </a:solidFill>
                        </a:rPr>
                        <a:t>8%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803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Gekoppelde genen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050" y="1412776"/>
            <a:ext cx="5067637" cy="29819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1119" y="4858495"/>
            <a:ext cx="8882881" cy="99257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nl-NL" sz="2000" dirty="0"/>
              <a:t>Gekoppelde genen: je verwacht dat je het ene chromosoom krijgt, of het andere. </a:t>
            </a:r>
          </a:p>
          <a:p>
            <a:endParaRPr lang="nl-NL" sz="2000" dirty="0"/>
          </a:p>
          <a:p>
            <a:r>
              <a:rPr lang="nl-NL" sz="2000" dirty="0"/>
              <a:t>Maar soms treedt er </a:t>
            </a:r>
            <a:r>
              <a:rPr lang="nl-NL" sz="2000" b="1" dirty="0"/>
              <a:t>genetische recombinatie</a:t>
            </a:r>
            <a:r>
              <a:rPr lang="nl-NL" sz="2000" dirty="0"/>
              <a:t> op door </a:t>
            </a:r>
            <a:r>
              <a:rPr lang="nl-NL" sz="2000" b="1" dirty="0"/>
              <a:t>crossing over</a:t>
            </a:r>
            <a:r>
              <a:rPr lang="nl-NL" sz="2000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184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-27384"/>
            <a:ext cx="6172200" cy="1143000"/>
          </a:xfrm>
        </p:spPr>
        <p:txBody>
          <a:bodyPr/>
          <a:lstStyle/>
          <a:p>
            <a:pPr algn="ctr"/>
            <a:r>
              <a:rPr lang="nl-NL" dirty="0"/>
              <a:t>Crossing over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96754"/>
            <a:ext cx="7981950" cy="54009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8634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Crossing Over</a:t>
            </a:r>
          </a:p>
        </p:txBody>
      </p:sp>
      <p:pic>
        <p:nvPicPr>
          <p:cNvPr id="3" name="15_10CrossingOver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5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9704"/>
            <a:ext cx="5544616" cy="6633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12160" y="188640"/>
            <a:ext cx="2952328" cy="684033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nl-NL" sz="2000" b="1" dirty="0"/>
              <a:t>Ouderlijke (parentele) types</a:t>
            </a:r>
            <a:r>
              <a:rPr lang="nl-NL" sz="2000" dirty="0"/>
              <a:t>:</a:t>
            </a:r>
          </a:p>
          <a:p>
            <a:r>
              <a:rPr lang="nl-NL" sz="2000" dirty="0"/>
              <a:t>Hebben dezelfde combinaties als de ouders</a:t>
            </a:r>
          </a:p>
          <a:p>
            <a:endParaRPr lang="nl-NL" sz="2000" dirty="0"/>
          </a:p>
          <a:p>
            <a:endParaRPr lang="nl-NL" sz="2000" dirty="0"/>
          </a:p>
          <a:p>
            <a:endParaRPr lang="nl-NL" sz="2000" dirty="0"/>
          </a:p>
          <a:p>
            <a:r>
              <a:rPr lang="nl-NL" sz="2000" b="1" dirty="0"/>
              <a:t>Recombinante types (recombinanten)</a:t>
            </a:r>
            <a:r>
              <a:rPr lang="nl-NL" sz="2000" dirty="0"/>
              <a:t>: </a:t>
            </a:r>
          </a:p>
          <a:p>
            <a:r>
              <a:rPr lang="nl-NL" sz="2000" dirty="0"/>
              <a:t>Zijn ontstaan door </a:t>
            </a:r>
            <a:r>
              <a:rPr lang="nl-NL" sz="2000" b="1" dirty="0"/>
              <a:t>crossing over</a:t>
            </a:r>
            <a:r>
              <a:rPr lang="nl-NL" sz="2000" dirty="0"/>
              <a:t>. </a:t>
            </a:r>
          </a:p>
          <a:p>
            <a:endParaRPr lang="nl-NL" sz="2000" dirty="0"/>
          </a:p>
          <a:p>
            <a:r>
              <a:rPr lang="nl-NL" sz="2000" dirty="0"/>
              <a:t>Crossing over is de </a:t>
            </a:r>
            <a:r>
              <a:rPr lang="nl-NL" sz="2000" b="1" dirty="0"/>
              <a:t>wederkerige</a:t>
            </a:r>
            <a:r>
              <a:rPr lang="nl-NL" sz="2000" dirty="0"/>
              <a:t> uitwissling van genetisch materiaal tussen niet-zusterchromatiden tijdens profase I. </a:t>
            </a:r>
          </a:p>
          <a:p>
            <a:endParaRPr lang="nl-NL" sz="2000" dirty="0"/>
          </a:p>
          <a:p>
            <a:endParaRPr lang="nl-NL" sz="2000" dirty="0"/>
          </a:p>
          <a:p>
            <a:endParaRPr lang="nl-NL" sz="2000" dirty="0"/>
          </a:p>
          <a:p>
            <a:endParaRPr lang="nl-NL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206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_02_ChromoBasisMendel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24" y="134112"/>
            <a:ext cx="586435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15.2</a:t>
            </a:r>
          </a:p>
        </p:txBody>
      </p:sp>
      <p:sp>
        <p:nvSpPr>
          <p:cNvPr id="136" name="Text Box 31"/>
          <p:cNvSpPr txBox="1">
            <a:spLocks noChangeArrowheads="1"/>
          </p:cNvSpPr>
          <p:nvPr/>
        </p:nvSpPr>
        <p:spPr bwMode="auto">
          <a:xfrm>
            <a:off x="1756199" y="221017"/>
            <a:ext cx="848758" cy="19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P Generation</a:t>
            </a: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1756199" y="1992667"/>
            <a:ext cx="848758" cy="19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sz="1000" baseline="-25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Arial" charset="0"/>
              </a:rPr>
              <a:t> Generation</a:t>
            </a: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4186449" y="182917"/>
            <a:ext cx="821901" cy="52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Yellow-round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Arial" charset="0"/>
              </a:rPr>
              <a:t>seeds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sz="1000" i="1" dirty="0">
                <a:solidFill>
                  <a:srgbClr val="000000"/>
                </a:solidFill>
                <a:latin typeface="Arial" charset="0"/>
              </a:rPr>
              <a:t>YYRR</a:t>
            </a:r>
            <a:r>
              <a:rPr lang="en-US" sz="10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3096049" y="1440217"/>
            <a:ext cx="548851" cy="17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Gametes</a:t>
            </a: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4283499" y="906817"/>
            <a:ext cx="479001" cy="17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Meiosis</a:t>
            </a: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4160321" y="1179867"/>
            <a:ext cx="848758" cy="19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Fertilization</a:t>
            </a: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5483648" y="227367"/>
            <a:ext cx="898101" cy="33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Green-wrinkled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Arial" charset="0"/>
              </a:rPr>
              <a:t>seeds (</a:t>
            </a:r>
            <a:r>
              <a:rPr lang="en-US" sz="1000" i="1" dirty="0" err="1">
                <a:solidFill>
                  <a:srgbClr val="000000"/>
                </a:solidFill>
                <a:latin typeface="Arial" charset="0"/>
              </a:rPr>
              <a:t>yyrr</a:t>
            </a:r>
            <a:r>
              <a:rPr lang="en-US" sz="1000" dirty="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277149" y="2659417"/>
            <a:ext cx="498051" cy="17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Meiosis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188249" y="2976917"/>
            <a:ext cx="644101" cy="41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Metaphase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Times"/>
              </a:rPr>
              <a:t>I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4150149" y="3796067"/>
            <a:ext cx="682201" cy="1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Anaphase </a:t>
            </a:r>
            <a:r>
              <a:rPr lang="en-US" sz="1000" dirty="0">
                <a:solidFill>
                  <a:srgbClr val="000000"/>
                </a:solidFill>
                <a:latin typeface="Times"/>
              </a:rPr>
              <a:t>I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4150149" y="4297717"/>
            <a:ext cx="726651" cy="33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Metaphase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Times"/>
              </a:rPr>
              <a:t>II</a:t>
            </a:r>
            <a:endParaRPr lang="en-US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407448" y="1872017"/>
            <a:ext cx="1691852" cy="31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All F</a:t>
            </a:r>
            <a:r>
              <a:rPr lang="en-US" sz="1000" baseline="-25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Arial" charset="0"/>
              </a:rPr>
              <a:t> plants produce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Arial" charset="0"/>
              </a:rPr>
              <a:t>yellow-round seeds (</a:t>
            </a:r>
            <a:r>
              <a:rPr lang="en-US" sz="1000" i="1" dirty="0" err="1">
                <a:solidFill>
                  <a:srgbClr val="000000"/>
                </a:solidFill>
                <a:latin typeface="Arial" charset="0"/>
              </a:rPr>
              <a:t>YyRr</a:t>
            </a:r>
            <a:r>
              <a:rPr lang="en-US" sz="1000" dirty="0">
                <a:solidFill>
                  <a:srgbClr val="000000"/>
                </a:solidFill>
                <a:latin typeface="Arial" charset="0"/>
              </a:rPr>
              <a:t>).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1756198" y="2665767"/>
            <a:ext cx="1431501" cy="61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FFFFFF"/>
                </a:solidFill>
                <a:latin typeface="Arial" charset="0"/>
              </a:rPr>
              <a:t>LAW OF</a:t>
            </a:r>
            <a:br>
              <a:rPr lang="en-US" sz="1000" dirty="0">
                <a:solidFill>
                  <a:srgbClr val="FFFFFF"/>
                </a:solidFill>
                <a:latin typeface="Arial" charset="0"/>
              </a:rPr>
            </a:br>
            <a:r>
              <a:rPr lang="en-US" sz="1000" dirty="0">
                <a:solidFill>
                  <a:srgbClr val="FFFFFF"/>
                </a:solidFill>
                <a:latin typeface="Arial" charset="0"/>
              </a:rPr>
              <a:t>SEGREGATION</a:t>
            </a:r>
            <a:br>
              <a:rPr lang="en-US" sz="1000" dirty="0">
                <a:solidFill>
                  <a:srgbClr val="FFFFFF"/>
                </a:solidFill>
                <a:latin typeface="Arial" charset="0"/>
              </a:rPr>
            </a:br>
            <a:r>
              <a:rPr lang="en-US" sz="1000" dirty="0">
                <a:solidFill>
                  <a:srgbClr val="FFFFFF"/>
                </a:solidFill>
                <a:latin typeface="Arial" charset="0"/>
              </a:rPr>
              <a:t>The two alleles for each</a:t>
            </a:r>
            <a:br>
              <a:rPr lang="en-US" sz="1000" dirty="0">
                <a:solidFill>
                  <a:srgbClr val="FFFFFF"/>
                </a:solidFill>
                <a:latin typeface="Arial" charset="0"/>
              </a:rPr>
            </a:br>
            <a:r>
              <a:rPr lang="en-US" sz="1000" dirty="0">
                <a:solidFill>
                  <a:srgbClr val="FFFFFF"/>
                </a:solidFill>
                <a:latin typeface="Arial" charset="0"/>
              </a:rPr>
              <a:t>gene separate.</a:t>
            </a: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5604298" y="2627667"/>
            <a:ext cx="1634701" cy="76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FFFFFF"/>
                </a:solidFill>
                <a:latin typeface="Arial" charset="0"/>
              </a:rPr>
              <a:t>LAW OF INDEPENDENT</a:t>
            </a:r>
            <a:br>
              <a:rPr lang="en-US" sz="1000" dirty="0">
                <a:solidFill>
                  <a:srgbClr val="FFFFFF"/>
                </a:solidFill>
                <a:latin typeface="Arial" charset="0"/>
              </a:rPr>
            </a:br>
            <a:r>
              <a:rPr lang="en-US" sz="1000" dirty="0">
                <a:solidFill>
                  <a:srgbClr val="FFFFFF"/>
                </a:solidFill>
                <a:latin typeface="Arial" charset="0"/>
              </a:rPr>
              <a:t>ASSORTMENT Alleles of</a:t>
            </a:r>
            <a:br>
              <a:rPr lang="en-US" sz="1000" dirty="0">
                <a:solidFill>
                  <a:srgbClr val="FFFFFF"/>
                </a:solidFill>
                <a:latin typeface="Arial" charset="0"/>
              </a:rPr>
            </a:br>
            <a:r>
              <a:rPr lang="en-US" sz="1000" dirty="0">
                <a:solidFill>
                  <a:srgbClr val="FFFFFF"/>
                </a:solidFill>
                <a:latin typeface="Arial" charset="0"/>
              </a:rPr>
              <a:t>genes on </a:t>
            </a:r>
            <a:r>
              <a:rPr lang="en-US" sz="1000" dirty="0" err="1">
                <a:solidFill>
                  <a:srgbClr val="FFFFFF"/>
                </a:solidFill>
                <a:latin typeface="Arial" charset="0"/>
              </a:rPr>
              <a:t>nonhomologous</a:t>
            </a:r>
            <a:br>
              <a:rPr lang="en-US" sz="1000" dirty="0">
                <a:solidFill>
                  <a:srgbClr val="FFFFFF"/>
                </a:solidFill>
                <a:latin typeface="Arial" charset="0"/>
              </a:rPr>
            </a:br>
            <a:r>
              <a:rPr lang="en-US" sz="1000" dirty="0">
                <a:solidFill>
                  <a:srgbClr val="FFFFFF"/>
                </a:solidFill>
                <a:latin typeface="Arial" charset="0"/>
              </a:rPr>
              <a:t>chromosomes assort</a:t>
            </a:r>
            <a:br>
              <a:rPr lang="en-US" sz="1000" dirty="0">
                <a:solidFill>
                  <a:srgbClr val="FFFFFF"/>
                </a:solidFill>
                <a:latin typeface="Arial" charset="0"/>
              </a:rPr>
            </a:br>
            <a:r>
              <a:rPr lang="en-US" sz="1000" dirty="0">
                <a:solidFill>
                  <a:srgbClr val="FFFFFF"/>
                </a:solidFill>
                <a:latin typeface="Arial" charset="0"/>
              </a:rPr>
              <a:t>independently.</a:t>
            </a:r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3661198" y="722667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2" name="Text Box 31"/>
          <p:cNvSpPr txBox="1">
            <a:spLocks noChangeArrowheads="1"/>
          </p:cNvSpPr>
          <p:nvPr/>
        </p:nvSpPr>
        <p:spPr bwMode="auto">
          <a:xfrm>
            <a:off x="3906729" y="510999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3" name="Text Box 31"/>
          <p:cNvSpPr txBox="1">
            <a:spLocks noChangeArrowheads="1"/>
          </p:cNvSpPr>
          <p:nvPr/>
        </p:nvSpPr>
        <p:spPr bwMode="auto">
          <a:xfrm>
            <a:off x="3902498" y="1387300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4207297" y="24287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25" name="Text Box 31"/>
          <p:cNvSpPr txBox="1">
            <a:spLocks noChangeArrowheads="1"/>
          </p:cNvSpPr>
          <p:nvPr/>
        </p:nvSpPr>
        <p:spPr bwMode="auto">
          <a:xfrm>
            <a:off x="3851698" y="667634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3999865" y="688802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4143797" y="2123900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28" name="Text Box 31"/>
          <p:cNvSpPr txBox="1">
            <a:spLocks noChangeArrowheads="1"/>
          </p:cNvSpPr>
          <p:nvPr/>
        </p:nvSpPr>
        <p:spPr bwMode="auto">
          <a:xfrm>
            <a:off x="4812663" y="2128135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29" name="Text Box 31"/>
          <p:cNvSpPr txBox="1">
            <a:spLocks noChangeArrowheads="1"/>
          </p:cNvSpPr>
          <p:nvPr/>
        </p:nvSpPr>
        <p:spPr bwMode="auto">
          <a:xfrm>
            <a:off x="3669663" y="2843569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30" name="Text Box 31"/>
          <p:cNvSpPr txBox="1">
            <a:spLocks noChangeArrowheads="1"/>
          </p:cNvSpPr>
          <p:nvPr/>
        </p:nvSpPr>
        <p:spPr bwMode="auto">
          <a:xfrm>
            <a:off x="5269864" y="28351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3758565" y="1387302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5214831" y="489834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5024330" y="743836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5045498" y="1366137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4342765" y="2208569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5028562" y="2208570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4876163" y="24287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5147095" y="549102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5278330" y="680337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5244461" y="1353436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4816894" y="2276304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4156494" y="2276303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3902495" y="2835102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5053958" y="28351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3661197" y="3211868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5028564" y="32161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3153197" y="39654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5439197" y="39654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4956596" y="47020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2708697" y="47147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3885563" y="3211870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5257163" y="3211872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3504562" y="3973870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5786330" y="3969636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3978696" y="4706238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6235064" y="4685073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57" name="Text Box 31"/>
          <p:cNvSpPr txBox="1">
            <a:spLocks noChangeArrowheads="1"/>
          </p:cNvSpPr>
          <p:nvPr/>
        </p:nvSpPr>
        <p:spPr bwMode="auto">
          <a:xfrm>
            <a:off x="5790563" y="3601336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58" name="Text Box 31"/>
          <p:cNvSpPr txBox="1">
            <a:spLocks noChangeArrowheads="1"/>
          </p:cNvSpPr>
          <p:nvPr/>
        </p:nvSpPr>
        <p:spPr bwMode="auto">
          <a:xfrm>
            <a:off x="3161663" y="3592869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59" name="Text Box 31"/>
          <p:cNvSpPr txBox="1">
            <a:spLocks noChangeArrowheads="1"/>
          </p:cNvSpPr>
          <p:nvPr/>
        </p:nvSpPr>
        <p:spPr bwMode="auto">
          <a:xfrm>
            <a:off x="2708696" y="4329468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0" name="Text Box 31"/>
          <p:cNvSpPr txBox="1">
            <a:spLocks noChangeArrowheads="1"/>
          </p:cNvSpPr>
          <p:nvPr/>
        </p:nvSpPr>
        <p:spPr bwMode="auto">
          <a:xfrm>
            <a:off x="6243529" y="4333703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1" name="Text Box 31"/>
          <p:cNvSpPr txBox="1">
            <a:spLocks noChangeArrowheads="1"/>
          </p:cNvSpPr>
          <p:nvPr/>
        </p:nvSpPr>
        <p:spPr bwMode="auto">
          <a:xfrm>
            <a:off x="3496091" y="3601335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2" name="Text Box 31"/>
          <p:cNvSpPr txBox="1">
            <a:spLocks noChangeArrowheads="1"/>
          </p:cNvSpPr>
          <p:nvPr/>
        </p:nvSpPr>
        <p:spPr bwMode="auto">
          <a:xfrm>
            <a:off x="5439190" y="3597103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3978691" y="4321003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4" name="Text Box 31"/>
          <p:cNvSpPr txBox="1">
            <a:spLocks noChangeArrowheads="1"/>
          </p:cNvSpPr>
          <p:nvPr/>
        </p:nvSpPr>
        <p:spPr bwMode="auto">
          <a:xfrm>
            <a:off x="4977758" y="4333703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5" name="Text Box 31"/>
          <p:cNvSpPr txBox="1">
            <a:spLocks noChangeArrowheads="1"/>
          </p:cNvSpPr>
          <p:nvPr/>
        </p:nvSpPr>
        <p:spPr bwMode="auto">
          <a:xfrm>
            <a:off x="4770325" y="5243870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6" name="Text Box 31"/>
          <p:cNvSpPr txBox="1">
            <a:spLocks noChangeArrowheads="1"/>
          </p:cNvSpPr>
          <p:nvPr/>
        </p:nvSpPr>
        <p:spPr bwMode="auto">
          <a:xfrm>
            <a:off x="4283490" y="526927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7" name="Text Box 31"/>
          <p:cNvSpPr txBox="1">
            <a:spLocks noChangeArrowheads="1"/>
          </p:cNvSpPr>
          <p:nvPr/>
        </p:nvSpPr>
        <p:spPr bwMode="auto">
          <a:xfrm>
            <a:off x="5392623" y="5277737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8" name="Text Box 31"/>
          <p:cNvSpPr txBox="1">
            <a:spLocks noChangeArrowheads="1"/>
          </p:cNvSpPr>
          <p:nvPr/>
        </p:nvSpPr>
        <p:spPr bwMode="auto">
          <a:xfrm>
            <a:off x="3648492" y="5265036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2437763" y="5108400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70" name="Text Box 31"/>
          <p:cNvSpPr txBox="1">
            <a:spLocks noChangeArrowheads="1"/>
          </p:cNvSpPr>
          <p:nvPr/>
        </p:nvSpPr>
        <p:spPr bwMode="auto">
          <a:xfrm>
            <a:off x="3136262" y="5074534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4863464" y="5091468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5384164" y="5070301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73" name="Text Box 31"/>
          <p:cNvSpPr txBox="1">
            <a:spLocks noChangeArrowheads="1"/>
          </p:cNvSpPr>
          <p:nvPr/>
        </p:nvSpPr>
        <p:spPr bwMode="auto">
          <a:xfrm>
            <a:off x="2602863" y="5265036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74" name="Text Box 31"/>
          <p:cNvSpPr txBox="1">
            <a:spLocks noChangeArrowheads="1"/>
          </p:cNvSpPr>
          <p:nvPr/>
        </p:nvSpPr>
        <p:spPr bwMode="auto">
          <a:xfrm>
            <a:off x="2979629" y="5252336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75" name="Text Box 31"/>
          <p:cNvSpPr txBox="1">
            <a:spLocks noChangeArrowheads="1"/>
          </p:cNvSpPr>
          <p:nvPr/>
        </p:nvSpPr>
        <p:spPr bwMode="auto">
          <a:xfrm>
            <a:off x="5930262" y="5290434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76" name="Text Box 31"/>
          <p:cNvSpPr txBox="1">
            <a:spLocks noChangeArrowheads="1"/>
          </p:cNvSpPr>
          <p:nvPr/>
        </p:nvSpPr>
        <p:spPr bwMode="auto">
          <a:xfrm>
            <a:off x="6442496" y="5307368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2785534" y="5545667"/>
            <a:ext cx="219455" cy="21945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2789113" y="5578301"/>
            <a:ext cx="229237" cy="16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i="1" dirty="0">
                <a:solidFill>
                  <a:srgbClr val="000000"/>
                </a:solidFill>
                <a:latin typeface="Arial" charset="0"/>
              </a:rPr>
              <a:t>YR</a:t>
            </a:r>
          </a:p>
        </p:txBody>
      </p:sp>
      <p:sp>
        <p:nvSpPr>
          <p:cNvPr id="81" name="Oval 80"/>
          <p:cNvSpPr/>
          <p:nvPr/>
        </p:nvSpPr>
        <p:spPr bwMode="auto">
          <a:xfrm>
            <a:off x="3920067" y="5537201"/>
            <a:ext cx="219455" cy="21945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5050368" y="5537200"/>
            <a:ext cx="219455" cy="21945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6184901" y="5537201"/>
            <a:ext cx="219455" cy="219455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84" name="Text Box 31"/>
          <p:cNvSpPr txBox="1">
            <a:spLocks noChangeArrowheads="1"/>
          </p:cNvSpPr>
          <p:nvPr/>
        </p:nvSpPr>
        <p:spPr bwMode="auto">
          <a:xfrm>
            <a:off x="3919416" y="5552902"/>
            <a:ext cx="229237" cy="16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i="1" dirty="0" err="1">
                <a:solidFill>
                  <a:srgbClr val="000000"/>
                </a:solidFill>
                <a:latin typeface="Arial" charset="0"/>
              </a:rPr>
              <a:t>yr</a:t>
            </a:r>
            <a:endParaRPr lang="en-US" sz="1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5" name="Text Box 31"/>
          <p:cNvSpPr txBox="1">
            <a:spLocks noChangeArrowheads="1"/>
          </p:cNvSpPr>
          <p:nvPr/>
        </p:nvSpPr>
        <p:spPr bwMode="auto">
          <a:xfrm>
            <a:off x="5049718" y="5574069"/>
            <a:ext cx="229237" cy="16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i="1" dirty="0" err="1">
                <a:solidFill>
                  <a:srgbClr val="000000"/>
                </a:solidFill>
                <a:latin typeface="Arial" charset="0"/>
              </a:rPr>
              <a:t>Yr</a:t>
            </a:r>
            <a:endParaRPr lang="en-US" sz="1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6" name="Text Box 31"/>
          <p:cNvSpPr txBox="1">
            <a:spLocks noChangeArrowheads="1"/>
          </p:cNvSpPr>
          <p:nvPr/>
        </p:nvSpPr>
        <p:spPr bwMode="auto">
          <a:xfrm>
            <a:off x="6188481" y="5557136"/>
            <a:ext cx="229237" cy="16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i="1" dirty="0" err="1">
                <a:solidFill>
                  <a:srgbClr val="000000"/>
                </a:solidFill>
                <a:latin typeface="Arial" charset="0"/>
              </a:rPr>
              <a:t>yR</a:t>
            </a:r>
            <a:endParaRPr lang="en-US" sz="1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7" name="Text Box 31"/>
          <p:cNvSpPr txBox="1">
            <a:spLocks noChangeArrowheads="1"/>
          </p:cNvSpPr>
          <p:nvPr/>
        </p:nvSpPr>
        <p:spPr bwMode="auto">
          <a:xfrm>
            <a:off x="2560516" y="5510571"/>
            <a:ext cx="229237" cy="22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baseline="30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000" baseline="-25000" dirty="0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 flipV="1">
            <a:off x="3771900" y="5579534"/>
            <a:ext cx="55033" cy="1396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Connector 93"/>
          <p:cNvCxnSpPr/>
          <p:nvPr/>
        </p:nvCxnSpPr>
        <p:spPr bwMode="auto">
          <a:xfrm flipV="1">
            <a:off x="2641600" y="5583767"/>
            <a:ext cx="55033" cy="1396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Connector 94"/>
          <p:cNvCxnSpPr/>
          <p:nvPr/>
        </p:nvCxnSpPr>
        <p:spPr bwMode="auto">
          <a:xfrm flipV="1">
            <a:off x="4902200" y="5575301"/>
            <a:ext cx="55033" cy="1396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Connector 95"/>
          <p:cNvCxnSpPr/>
          <p:nvPr/>
        </p:nvCxnSpPr>
        <p:spPr bwMode="auto">
          <a:xfrm flipV="1">
            <a:off x="6040967" y="5575301"/>
            <a:ext cx="55033" cy="1396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3690817" y="5493640"/>
            <a:ext cx="229237" cy="22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baseline="30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000" baseline="-25000" dirty="0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98" name="Text Box 31"/>
          <p:cNvSpPr txBox="1">
            <a:spLocks noChangeArrowheads="1"/>
          </p:cNvSpPr>
          <p:nvPr/>
        </p:nvSpPr>
        <p:spPr bwMode="auto">
          <a:xfrm>
            <a:off x="4825351" y="5497874"/>
            <a:ext cx="229237" cy="22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baseline="30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000" baseline="-25000" dirty="0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99" name="Text Box 31"/>
          <p:cNvSpPr txBox="1">
            <a:spLocks noChangeArrowheads="1"/>
          </p:cNvSpPr>
          <p:nvPr/>
        </p:nvSpPr>
        <p:spPr bwMode="auto">
          <a:xfrm>
            <a:off x="5955652" y="5497875"/>
            <a:ext cx="229237" cy="221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000" baseline="30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000" baseline="-25000" dirty="0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100" name="Text Box 31"/>
          <p:cNvSpPr txBox="1">
            <a:spLocks noChangeArrowheads="1"/>
          </p:cNvSpPr>
          <p:nvPr/>
        </p:nvSpPr>
        <p:spPr bwMode="auto">
          <a:xfrm>
            <a:off x="1751964" y="5857701"/>
            <a:ext cx="848758" cy="19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sz="1000" baseline="-250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Arial" charset="0"/>
              </a:rPr>
              <a:t> Generation</a:t>
            </a:r>
          </a:p>
        </p:txBody>
      </p:sp>
      <p:sp>
        <p:nvSpPr>
          <p:cNvPr id="101" name="Text Box 31"/>
          <p:cNvSpPr txBox="1">
            <a:spLocks noChangeArrowheads="1"/>
          </p:cNvSpPr>
          <p:nvPr/>
        </p:nvSpPr>
        <p:spPr bwMode="auto">
          <a:xfrm>
            <a:off x="1908595" y="6052436"/>
            <a:ext cx="1558502" cy="471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Fertilization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Arial" charset="0"/>
              </a:rPr>
              <a:t>recombines the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i="1" dirty="0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000" dirty="0">
                <a:solidFill>
                  <a:srgbClr val="000000"/>
                </a:solidFill>
                <a:latin typeface="Arial" charset="0"/>
              </a:rPr>
              <a:t> and </a:t>
            </a:r>
            <a:r>
              <a:rPr lang="en-US" sz="1000" i="1" dirty="0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000" dirty="0">
                <a:solidFill>
                  <a:srgbClr val="000000"/>
                </a:solidFill>
                <a:latin typeface="Arial" charset="0"/>
              </a:rPr>
              <a:t> alleles at random.</a:t>
            </a:r>
          </a:p>
        </p:txBody>
      </p:sp>
      <p:sp>
        <p:nvSpPr>
          <p:cNvPr id="102" name="Text Box 31"/>
          <p:cNvSpPr txBox="1">
            <a:spLocks noChangeArrowheads="1"/>
          </p:cNvSpPr>
          <p:nvPr/>
        </p:nvSpPr>
        <p:spPr bwMode="auto">
          <a:xfrm>
            <a:off x="3627332" y="5900038"/>
            <a:ext cx="1761701" cy="204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50" dirty="0">
                <a:solidFill>
                  <a:srgbClr val="000000"/>
                </a:solidFill>
                <a:latin typeface="Arial" charset="0"/>
              </a:rPr>
              <a:t>An F</a:t>
            </a:r>
            <a:r>
              <a:rPr lang="en-US" sz="1050" baseline="-25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en-US" sz="1050" dirty="0">
                <a:solidFill>
                  <a:srgbClr val="000000"/>
                </a:solidFill>
                <a:latin typeface="Arial" charset="0"/>
              </a:rPr>
              <a:t> × F</a:t>
            </a:r>
            <a:r>
              <a:rPr lang="en-US" sz="1050" baseline="-25000" dirty="0">
                <a:solidFill>
                  <a:srgbClr val="000000"/>
                </a:solidFill>
                <a:latin typeface="Arial" charset="0"/>
              </a:rPr>
              <a:t>1 </a:t>
            </a:r>
            <a:r>
              <a:rPr lang="en-US" sz="1050" dirty="0">
                <a:solidFill>
                  <a:srgbClr val="000000"/>
                </a:solidFill>
                <a:latin typeface="Arial" charset="0"/>
              </a:rPr>
              <a:t>cross-fertilization</a:t>
            </a:r>
          </a:p>
        </p:txBody>
      </p:sp>
      <p:sp>
        <p:nvSpPr>
          <p:cNvPr id="104" name="Text Box 31"/>
          <p:cNvSpPr txBox="1">
            <a:spLocks noChangeArrowheads="1"/>
          </p:cNvSpPr>
          <p:nvPr/>
        </p:nvSpPr>
        <p:spPr bwMode="auto">
          <a:xfrm>
            <a:off x="6230827" y="5891570"/>
            <a:ext cx="1152105" cy="62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Fertilization results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Arial" charset="0"/>
              </a:rPr>
              <a:t>in the 9:3:3:1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Arial" charset="0"/>
              </a:rPr>
              <a:t>phenotypic ratio in</a:t>
            </a:r>
            <a:br>
              <a:rPr lang="en-US" sz="1000" dirty="0">
                <a:solidFill>
                  <a:srgbClr val="000000"/>
                </a:solidFill>
                <a:latin typeface="Arial" charset="0"/>
              </a:rPr>
            </a:br>
            <a:r>
              <a:rPr lang="en-US" sz="1000" dirty="0">
                <a:solidFill>
                  <a:srgbClr val="000000"/>
                </a:solidFill>
                <a:latin typeface="Arial" charset="0"/>
              </a:rPr>
              <a:t>the F</a:t>
            </a:r>
            <a:r>
              <a:rPr lang="en-US" sz="1000" baseline="-250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Arial" charset="0"/>
              </a:rPr>
              <a:t> generation.</a:t>
            </a:r>
          </a:p>
        </p:txBody>
      </p:sp>
      <p:sp>
        <p:nvSpPr>
          <p:cNvPr id="105" name="Text Box 31"/>
          <p:cNvSpPr txBox="1">
            <a:spLocks noChangeArrowheads="1"/>
          </p:cNvSpPr>
          <p:nvPr/>
        </p:nvSpPr>
        <p:spPr bwMode="auto">
          <a:xfrm>
            <a:off x="3801215" y="6272570"/>
            <a:ext cx="156952" cy="17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106" name="Text Box 31"/>
          <p:cNvSpPr txBox="1">
            <a:spLocks noChangeArrowheads="1"/>
          </p:cNvSpPr>
          <p:nvPr/>
        </p:nvSpPr>
        <p:spPr bwMode="auto">
          <a:xfrm>
            <a:off x="4101781" y="6272570"/>
            <a:ext cx="220451" cy="14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: 3</a:t>
            </a:r>
          </a:p>
        </p:txBody>
      </p:sp>
      <p:sp>
        <p:nvSpPr>
          <p:cNvPr id="107" name="Text Box 31"/>
          <p:cNvSpPr txBox="1">
            <a:spLocks noChangeArrowheads="1"/>
          </p:cNvSpPr>
          <p:nvPr/>
        </p:nvSpPr>
        <p:spPr bwMode="auto">
          <a:xfrm>
            <a:off x="4478549" y="6276806"/>
            <a:ext cx="597218" cy="15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: 3</a:t>
            </a:r>
          </a:p>
        </p:txBody>
      </p:sp>
      <p:sp>
        <p:nvSpPr>
          <p:cNvPr id="108" name="Text Box 31"/>
          <p:cNvSpPr txBox="1">
            <a:spLocks noChangeArrowheads="1"/>
          </p:cNvSpPr>
          <p:nvPr/>
        </p:nvSpPr>
        <p:spPr bwMode="auto">
          <a:xfrm>
            <a:off x="4783346" y="6272571"/>
            <a:ext cx="220451" cy="14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000" dirty="0">
                <a:solidFill>
                  <a:srgbClr val="000000"/>
                </a:solidFill>
                <a:latin typeface="Arial" charset="0"/>
              </a:rPr>
              <a:t>: 1</a:t>
            </a:r>
          </a:p>
        </p:txBody>
      </p:sp>
      <p:sp>
        <p:nvSpPr>
          <p:cNvPr id="9223" name="Right Brace 9222"/>
          <p:cNvSpPr/>
          <p:nvPr/>
        </p:nvSpPr>
        <p:spPr bwMode="auto">
          <a:xfrm rot="5400000">
            <a:off x="2779182" y="5037076"/>
            <a:ext cx="81959" cy="921342"/>
          </a:xfrm>
          <a:prstGeom prst="rightBrace">
            <a:avLst>
              <a:gd name="adj1" fmla="val 4918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10" name="Right Brace 109"/>
          <p:cNvSpPr/>
          <p:nvPr/>
        </p:nvSpPr>
        <p:spPr bwMode="auto">
          <a:xfrm rot="5400000">
            <a:off x="3909482" y="5032844"/>
            <a:ext cx="81959" cy="921342"/>
          </a:xfrm>
          <a:prstGeom prst="rightBrace">
            <a:avLst>
              <a:gd name="adj1" fmla="val 4918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11" name="Right Brace 110"/>
          <p:cNvSpPr/>
          <p:nvPr/>
        </p:nvSpPr>
        <p:spPr bwMode="auto">
          <a:xfrm rot="5400000">
            <a:off x="5035551" y="5037077"/>
            <a:ext cx="81959" cy="921342"/>
          </a:xfrm>
          <a:prstGeom prst="rightBrace">
            <a:avLst>
              <a:gd name="adj1" fmla="val 4918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12" name="Right Brace 111"/>
          <p:cNvSpPr/>
          <p:nvPr/>
        </p:nvSpPr>
        <p:spPr bwMode="auto">
          <a:xfrm rot="5400000">
            <a:off x="6157384" y="5032844"/>
            <a:ext cx="81959" cy="921342"/>
          </a:xfrm>
          <a:prstGeom prst="rightBrace">
            <a:avLst>
              <a:gd name="adj1" fmla="val 49182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17" name="Oval 116"/>
          <p:cNvSpPr/>
          <p:nvPr/>
        </p:nvSpPr>
        <p:spPr bwMode="auto">
          <a:xfrm>
            <a:off x="2901347" y="3452817"/>
            <a:ext cx="129362" cy="129363"/>
          </a:xfrm>
          <a:prstGeom prst="ellipse">
            <a:avLst/>
          </a:prstGeom>
          <a:solidFill>
            <a:srgbClr val="655B98"/>
          </a:solidFill>
          <a:ln w="9525" cap="flat" cmpd="sng" algn="ctr">
            <a:solidFill>
              <a:srgbClr val="655B9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18" name="Text Box 31"/>
          <p:cNvSpPr txBox="1">
            <a:spLocks noChangeArrowheads="1"/>
          </p:cNvSpPr>
          <p:nvPr/>
        </p:nvSpPr>
        <p:spPr bwMode="auto">
          <a:xfrm>
            <a:off x="2860051" y="3441171"/>
            <a:ext cx="224367" cy="160596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900" dirty="0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grpSp>
        <p:nvGrpSpPr>
          <p:cNvPr id="9224" name="Group 9223"/>
          <p:cNvGrpSpPr/>
          <p:nvPr/>
        </p:nvGrpSpPr>
        <p:grpSpPr>
          <a:xfrm>
            <a:off x="2293398" y="4549252"/>
            <a:ext cx="224367" cy="160596"/>
            <a:chOff x="1848478" y="3593571"/>
            <a:chExt cx="224367" cy="160596"/>
          </a:xfrm>
        </p:grpSpPr>
        <p:sp>
          <p:nvSpPr>
            <p:cNvPr id="119" name="Oval 118"/>
            <p:cNvSpPr/>
            <p:nvPr/>
          </p:nvSpPr>
          <p:spPr bwMode="auto">
            <a:xfrm>
              <a:off x="1890827" y="3605217"/>
              <a:ext cx="129362" cy="129363"/>
            </a:xfrm>
            <a:prstGeom prst="ellipse">
              <a:avLst/>
            </a:prstGeom>
            <a:solidFill>
              <a:srgbClr val="655B98"/>
            </a:solidFill>
            <a:ln w="9525" cap="flat" cmpd="sng" algn="ctr">
              <a:solidFill>
                <a:srgbClr val="655B9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120" name="Text Box 31"/>
            <p:cNvSpPr txBox="1">
              <a:spLocks noChangeArrowheads="1"/>
            </p:cNvSpPr>
            <p:nvPr/>
          </p:nvSpPr>
          <p:spPr bwMode="auto">
            <a:xfrm>
              <a:off x="1848478" y="3593571"/>
              <a:ext cx="224367" cy="160596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900" dirty="0">
                  <a:solidFill>
                    <a:srgbClr val="FFFFFF"/>
                  </a:solidFill>
                  <a:latin typeface="Arial" charset="0"/>
                </a:rPr>
                <a:t>2</a:t>
              </a:r>
            </a:p>
          </p:txBody>
        </p:sp>
      </p:grpSp>
      <p:sp>
        <p:nvSpPr>
          <p:cNvPr id="122" name="Oval 121"/>
          <p:cNvSpPr/>
          <p:nvPr/>
        </p:nvSpPr>
        <p:spPr bwMode="auto">
          <a:xfrm>
            <a:off x="6547495" y="4566182"/>
            <a:ext cx="129362" cy="129363"/>
          </a:xfrm>
          <a:prstGeom prst="ellipse">
            <a:avLst/>
          </a:prstGeom>
          <a:solidFill>
            <a:srgbClr val="008B8C"/>
          </a:solidFill>
          <a:ln w="9525" cap="flat" cmpd="sng" algn="ctr">
            <a:solidFill>
              <a:srgbClr val="008B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23" name="Text Box 31"/>
          <p:cNvSpPr txBox="1">
            <a:spLocks noChangeArrowheads="1"/>
          </p:cNvSpPr>
          <p:nvPr/>
        </p:nvSpPr>
        <p:spPr bwMode="auto">
          <a:xfrm>
            <a:off x="6505146" y="4554536"/>
            <a:ext cx="224367" cy="160596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900" dirty="0">
                <a:solidFill>
                  <a:srgbClr val="FFFFFF"/>
                </a:solidFill>
                <a:latin typeface="Arial" charset="0"/>
              </a:rPr>
              <a:t>2</a:t>
            </a:r>
          </a:p>
        </p:txBody>
      </p:sp>
      <p:sp>
        <p:nvSpPr>
          <p:cNvPr id="124" name="Oval 123"/>
          <p:cNvSpPr/>
          <p:nvPr/>
        </p:nvSpPr>
        <p:spPr bwMode="auto">
          <a:xfrm>
            <a:off x="5971759" y="3448583"/>
            <a:ext cx="129362" cy="129363"/>
          </a:xfrm>
          <a:prstGeom prst="ellipse">
            <a:avLst/>
          </a:prstGeom>
          <a:solidFill>
            <a:srgbClr val="008B8C"/>
          </a:solidFill>
          <a:ln w="9525" cap="flat" cmpd="sng" algn="ctr">
            <a:solidFill>
              <a:srgbClr val="008B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25" name="Text Box 31"/>
          <p:cNvSpPr txBox="1">
            <a:spLocks noChangeArrowheads="1"/>
          </p:cNvSpPr>
          <p:nvPr/>
        </p:nvSpPr>
        <p:spPr bwMode="auto">
          <a:xfrm>
            <a:off x="5929410" y="3436937"/>
            <a:ext cx="224367" cy="160596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900" dirty="0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126" name="Oval 125"/>
          <p:cNvSpPr/>
          <p:nvPr/>
        </p:nvSpPr>
        <p:spPr bwMode="auto">
          <a:xfrm>
            <a:off x="6047963" y="5916613"/>
            <a:ext cx="129362" cy="129363"/>
          </a:xfrm>
          <a:prstGeom prst="ellipse">
            <a:avLst/>
          </a:prstGeom>
          <a:solidFill>
            <a:srgbClr val="008B8C"/>
          </a:solidFill>
          <a:ln w="9525" cap="flat" cmpd="sng" algn="ctr">
            <a:solidFill>
              <a:srgbClr val="008B8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27" name="Text Box 31"/>
          <p:cNvSpPr txBox="1">
            <a:spLocks noChangeArrowheads="1"/>
          </p:cNvSpPr>
          <p:nvPr/>
        </p:nvSpPr>
        <p:spPr bwMode="auto">
          <a:xfrm>
            <a:off x="6005614" y="5904967"/>
            <a:ext cx="224367" cy="160596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900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129" name="Oval 128"/>
          <p:cNvSpPr/>
          <p:nvPr/>
        </p:nvSpPr>
        <p:spPr bwMode="auto">
          <a:xfrm>
            <a:off x="1734195" y="6073250"/>
            <a:ext cx="129362" cy="129363"/>
          </a:xfrm>
          <a:prstGeom prst="ellipse">
            <a:avLst/>
          </a:prstGeom>
          <a:solidFill>
            <a:srgbClr val="655B98"/>
          </a:solidFill>
          <a:ln w="9525" cap="flat" cmpd="sng" algn="ctr">
            <a:solidFill>
              <a:srgbClr val="655B9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solidFill>
                <a:srgbClr val="000000"/>
              </a:solidFill>
              <a:latin typeface="Times" pitchFamily="84" charset="0"/>
              <a:ea typeface="ＭＳ Ｐゴシック" charset="0"/>
            </a:endParaRPr>
          </a:p>
        </p:txBody>
      </p:sp>
      <p:sp>
        <p:nvSpPr>
          <p:cNvPr id="130" name="Text Box 31"/>
          <p:cNvSpPr txBox="1">
            <a:spLocks noChangeArrowheads="1"/>
          </p:cNvSpPr>
          <p:nvPr/>
        </p:nvSpPr>
        <p:spPr bwMode="auto">
          <a:xfrm>
            <a:off x="1687613" y="6061604"/>
            <a:ext cx="224367" cy="160596"/>
          </a:xfrm>
          <a:prstGeom prst="rect">
            <a:avLst/>
          </a:prstGeom>
          <a:noFill/>
          <a:ln w="63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900" dirty="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121" name="Text Box 31"/>
          <p:cNvSpPr txBox="1">
            <a:spLocks noChangeArrowheads="1"/>
          </p:cNvSpPr>
          <p:nvPr/>
        </p:nvSpPr>
        <p:spPr bwMode="auto">
          <a:xfrm>
            <a:off x="3690830" y="5036440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128" name="Text Box 31"/>
          <p:cNvSpPr txBox="1">
            <a:spLocks noChangeArrowheads="1"/>
          </p:cNvSpPr>
          <p:nvPr/>
        </p:nvSpPr>
        <p:spPr bwMode="auto">
          <a:xfrm>
            <a:off x="4253863" y="5108405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131" name="Text Box 31"/>
          <p:cNvSpPr txBox="1">
            <a:spLocks noChangeArrowheads="1"/>
          </p:cNvSpPr>
          <p:nvPr/>
        </p:nvSpPr>
        <p:spPr bwMode="auto">
          <a:xfrm>
            <a:off x="6006462" y="5116873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  <p:sp>
        <p:nvSpPr>
          <p:cNvPr id="132" name="Text Box 31"/>
          <p:cNvSpPr txBox="1">
            <a:spLocks noChangeArrowheads="1"/>
          </p:cNvSpPr>
          <p:nvPr/>
        </p:nvSpPr>
        <p:spPr bwMode="auto">
          <a:xfrm>
            <a:off x="6480595" y="5087240"/>
            <a:ext cx="85301" cy="1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700" i="1" dirty="0">
                <a:solidFill>
                  <a:srgbClr val="000000"/>
                </a:solidFill>
                <a:latin typeface="Arial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1032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algn="ctr"/>
            <a:r>
              <a:rPr lang="nl-NL" dirty="0" err="1"/>
              <a:t>Genafstand</a:t>
            </a:r>
            <a:r>
              <a:rPr lang="nl-NL" dirty="0"/>
              <a:t> berekenen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Hoe </a:t>
            </a:r>
            <a:r>
              <a:rPr lang="nl-NL" sz="2000" b="1" dirty="0"/>
              <a:t>groter de afstand</a:t>
            </a:r>
            <a:r>
              <a:rPr lang="nl-NL" sz="2000" dirty="0"/>
              <a:t> tussen twee genen, des te </a:t>
            </a:r>
            <a:r>
              <a:rPr lang="nl-NL" sz="2000" b="1" dirty="0"/>
              <a:t>groter de kans op </a:t>
            </a:r>
            <a:r>
              <a:rPr lang="nl-NL" sz="2000" b="1" dirty="0" err="1"/>
              <a:t>crossovers</a:t>
            </a:r>
            <a:r>
              <a:rPr lang="nl-NL" sz="2000" dirty="0"/>
              <a:t> tussen deze genen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Afstand =  </a:t>
            </a:r>
            <a:r>
              <a:rPr lang="nl-NL" sz="2000" u="sng" dirty="0"/>
              <a:t>   aantal recombinanten     </a:t>
            </a:r>
            <a:r>
              <a:rPr lang="nl-NL" sz="2000" dirty="0"/>
              <a:t> x 100% </a:t>
            </a:r>
          </a:p>
          <a:p>
            <a:pPr marL="0" indent="0">
              <a:buNone/>
            </a:pPr>
            <a:r>
              <a:rPr lang="nl-NL" sz="2000" dirty="0"/>
              <a:t>	   totaal aantal nakomelingen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De eenheid voor deze afstand is </a:t>
            </a:r>
            <a:r>
              <a:rPr lang="nl-NL" sz="2000" dirty="0" err="1"/>
              <a:t>centiMorgan</a:t>
            </a:r>
            <a:r>
              <a:rPr lang="nl-NL" sz="2000" dirty="0"/>
              <a:t> (</a:t>
            </a:r>
            <a:r>
              <a:rPr lang="nl-NL" sz="2000" dirty="0" err="1"/>
              <a:t>cM</a:t>
            </a:r>
            <a:r>
              <a:rPr lang="nl-NL" sz="2000" dirty="0"/>
              <a:t>) of map units (mu). </a:t>
            </a:r>
          </a:p>
          <a:p>
            <a:pPr marL="0" indent="0">
              <a:buNone/>
            </a:pPr>
            <a:r>
              <a:rPr lang="nl-NL" sz="2000" dirty="0"/>
              <a:t>1 </a:t>
            </a:r>
            <a:r>
              <a:rPr lang="nl-NL" sz="2000" dirty="0" err="1"/>
              <a:t>cM</a:t>
            </a:r>
            <a:r>
              <a:rPr lang="nl-NL" sz="2000" dirty="0"/>
              <a:t> = 1 mu = 1 % recombinante nakomelingen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3229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 2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 t="79923"/>
          <a:stretch>
            <a:fillRect/>
          </a:stretch>
        </p:blipFill>
        <p:spPr bwMode="auto">
          <a:xfrm>
            <a:off x="467902" y="1268760"/>
            <a:ext cx="7601635" cy="11699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4499992" y="2636912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35896" y="3068960"/>
            <a:ext cx="170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Ouderlijke types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12160" y="2636912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02615" y="3068960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Recombinanten</a:t>
            </a:r>
          </a:p>
        </p:txBody>
      </p:sp>
    </p:spTree>
    <p:extLst>
      <p:ext uri="{BB962C8B-B14F-4D97-AF65-F5344CB8AC3E}">
        <p14:creationId xmlns:p14="http://schemas.microsoft.com/office/powerpoint/2010/main" val="5937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 2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79923"/>
          <a:stretch>
            <a:fillRect/>
          </a:stretch>
        </p:blipFill>
        <p:spPr bwMode="auto">
          <a:xfrm>
            <a:off x="467902" y="1268760"/>
            <a:ext cx="7601635" cy="11699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11560" y="4005064"/>
            <a:ext cx="720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/>
              <a:t>Recombinatie frequentie =    </a:t>
            </a:r>
            <a:r>
              <a:rPr lang="nl-NL" b="1" u="sng" dirty="0"/>
              <a:t>   </a:t>
            </a:r>
            <a:r>
              <a:rPr lang="nl-NL" u="sng" dirty="0"/>
              <a:t>aantal recombinanten       </a:t>
            </a:r>
            <a:r>
              <a:rPr lang="nl-NL" dirty="0"/>
              <a:t> x 100 %</a:t>
            </a:r>
          </a:p>
          <a:p>
            <a:r>
              <a:rPr lang="nl-NL" dirty="0"/>
              <a:t>			totaal aantal nakomelingen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Recombinatiefrequentie = </a:t>
            </a:r>
            <a:r>
              <a:rPr lang="nl-NL" u="sng" dirty="0"/>
              <a:t>    206 + 185   </a:t>
            </a:r>
            <a:r>
              <a:rPr lang="nl-NL" dirty="0"/>
              <a:t> x 100% = 17 %</a:t>
            </a:r>
          </a:p>
          <a:p>
            <a:r>
              <a:rPr lang="nl-NL" dirty="0"/>
              <a:t>			  2300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3928" y="1196752"/>
            <a:ext cx="1152128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5436096" y="1196752"/>
            <a:ext cx="1152128" cy="1440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Straight Arrow Connector 10"/>
          <p:cNvCxnSpPr>
            <a:stCxn id="8" idx="2"/>
          </p:cNvCxnSpPr>
          <p:nvPr/>
        </p:nvCxnSpPr>
        <p:spPr>
          <a:xfrm>
            <a:off x="4499992" y="2636912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35896" y="3068960"/>
            <a:ext cx="170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Ouderlijke types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12160" y="2636912"/>
            <a:ext cx="0" cy="3600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02615" y="3068960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Recombinanten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872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Gekoppeld of niet?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32859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nl-NL" sz="2000" dirty="0"/>
              <a:t>Hoe zie je of genen gekoppeld zijn of niet?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Kijken naar de hoeveelheid recombinanten in de nakomelingen: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Niet gekoppeld</a:t>
            </a:r>
            <a:r>
              <a:rPr lang="nl-NL" sz="2000" dirty="0"/>
              <a:t>: beide eigenschappen worden onafhankelijk van elkaar overgeërft (alle combinaties komen evenveel voor)</a:t>
            </a:r>
          </a:p>
          <a:p>
            <a:pPr>
              <a:buNone/>
            </a:pPr>
            <a:r>
              <a:rPr lang="nl-NL" sz="2000" b="1" dirty="0"/>
              <a:t>Gekoppeld</a:t>
            </a:r>
            <a:r>
              <a:rPr lang="nl-NL" sz="2000" dirty="0"/>
              <a:t>: beide eigenschappen worden samen overgeërft (alleen ouderlijke genotypes)</a:t>
            </a:r>
          </a:p>
          <a:p>
            <a:pPr>
              <a:buNone/>
            </a:pPr>
            <a:r>
              <a:rPr lang="nl-NL" sz="2000" b="1" dirty="0"/>
              <a:t>Gekoppeld met </a:t>
            </a:r>
            <a:r>
              <a:rPr lang="nl-NL" sz="2000" b="1" dirty="0" err="1"/>
              <a:t>crossover</a:t>
            </a:r>
            <a:r>
              <a:rPr lang="nl-NL" sz="2000" dirty="0"/>
              <a:t>: in een deel van de nakomelingen (wel recombinanten, maar minder dan 50%)</a:t>
            </a:r>
          </a:p>
          <a:p>
            <a:pPr>
              <a:buNone/>
            </a:pPr>
            <a:endParaRPr lang="nl-NL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050862"/>
              </p:ext>
            </p:extLst>
          </p:nvPr>
        </p:nvGraphicFramePr>
        <p:xfrm>
          <a:off x="323528" y="2382982"/>
          <a:ext cx="8424937" cy="2406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8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8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8426">
                <a:tc rowSpan="2"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l-NL" sz="1600" dirty="0"/>
                        <a:t>Genotype</a:t>
                      </a:r>
                      <a:r>
                        <a:rPr lang="nl-NL" sz="1600" baseline="0" dirty="0"/>
                        <a:t> nakomelingen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Ouderlijk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Ouderlijk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Recombinant</a:t>
                      </a:r>
                      <a:r>
                        <a:rPr lang="nl-NL" sz="1600" baseline="0" dirty="0"/>
                        <a:t> 1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Recombinant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/>
                        <a:t>Gekoppeld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/>
                        <a:t>Niet</a:t>
                      </a:r>
                      <a:r>
                        <a:rPr lang="nl-NL" sz="1600" baseline="0" dirty="0"/>
                        <a:t> gekoppeld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/>
                        <a:t>Gekoppeld met </a:t>
                      </a:r>
                      <a:r>
                        <a:rPr lang="nl-NL" sz="1600" dirty="0" err="1"/>
                        <a:t>crossover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25</a:t>
                      </a:r>
                      <a:r>
                        <a:rPr lang="nl-NL" sz="1600" baseline="0" dirty="0"/>
                        <a:t> - </a:t>
                      </a:r>
                      <a:r>
                        <a:rPr lang="nl-NL" sz="1600" dirty="0"/>
                        <a:t>50 %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25 - 50%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&lt; 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&lt;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Recombinatie frequentie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Wat betekent die recombinatie frequentie?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Hoe </a:t>
            </a:r>
            <a:r>
              <a:rPr lang="nl-NL" sz="2000" b="1" dirty="0"/>
              <a:t>verder</a:t>
            </a:r>
            <a:r>
              <a:rPr lang="nl-NL" sz="2000" dirty="0"/>
              <a:t> genen van elkaar af liggen, hoe </a:t>
            </a:r>
            <a:r>
              <a:rPr lang="nl-NL" sz="2000" b="1" dirty="0"/>
              <a:t>groter de kans </a:t>
            </a:r>
            <a:r>
              <a:rPr lang="nl-NL" sz="2000" dirty="0"/>
              <a:t>dat er recombinatie optreedt </a:t>
            </a:r>
            <a:r>
              <a:rPr lang="nl-NL" sz="2000" b="1" dirty="0"/>
              <a:t>tussen</a:t>
            </a:r>
            <a:r>
              <a:rPr lang="nl-NL" sz="2000" dirty="0"/>
              <a:t> deze genen.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Hoe </a:t>
            </a:r>
            <a:r>
              <a:rPr lang="nl-NL" sz="2000" b="1" dirty="0"/>
              <a:t>dichter</a:t>
            </a:r>
            <a:r>
              <a:rPr lang="nl-NL" sz="2000" dirty="0"/>
              <a:t> genen bij elkaar liggen, des te </a:t>
            </a:r>
            <a:r>
              <a:rPr lang="nl-NL" sz="2000" b="1" dirty="0"/>
              <a:t>kleiner de kans </a:t>
            </a:r>
            <a:r>
              <a:rPr lang="nl-NL" sz="2000" dirty="0"/>
              <a:t>dat er recombinatie optreedt </a:t>
            </a:r>
            <a:r>
              <a:rPr lang="nl-NL" sz="2000" b="1" dirty="0"/>
              <a:t>tussen</a:t>
            </a:r>
            <a:r>
              <a:rPr lang="nl-NL" sz="2000" dirty="0"/>
              <a:t> deze genen.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Dus de recombinatiefrequentie is een maat voor de </a:t>
            </a:r>
            <a:r>
              <a:rPr lang="nl-NL" sz="2000" b="1" dirty="0"/>
              <a:t>afstand tussen twee genen</a:t>
            </a:r>
            <a:r>
              <a:rPr lang="nl-NL" sz="20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7776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Genetische kaarten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b="1" dirty="0"/>
              <a:t>Tegenwoordig: sequencen</a:t>
            </a:r>
          </a:p>
          <a:p>
            <a:pPr>
              <a:buNone/>
            </a:pPr>
            <a:r>
              <a:rPr lang="nl-NL" sz="2000" dirty="0"/>
              <a:t>Vroeger: kaarten maken aan de hand van fenotypische kenmerken en recombinatiefrequenties.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Alfred Sturtevant: hoe verder twee genen van elkaar liggen, des te groter de waarschijnlijkheid dat er crossing over plaats vindt tussen deze genen en daarom des te hoger de recombinatiefrequentie.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Koppelingskaart</a:t>
            </a:r>
            <a:r>
              <a:rPr lang="nl-NL" sz="2000" dirty="0"/>
              <a:t>: kaart met afstanden van genen</a:t>
            </a:r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170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Koppelingskaarten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nl-NL" sz="2000" dirty="0"/>
              <a:t>Sturtevant:</a:t>
            </a:r>
          </a:p>
          <a:p>
            <a:pPr>
              <a:buNone/>
            </a:pPr>
            <a:r>
              <a:rPr lang="nl-NL" sz="2000" dirty="0"/>
              <a:t>Genen 	</a:t>
            </a:r>
            <a:r>
              <a:rPr lang="nl-NL" sz="2000" i="1" dirty="0"/>
              <a:t>b</a:t>
            </a:r>
            <a:r>
              <a:rPr lang="nl-NL" sz="2000" dirty="0"/>
              <a:t>	lichaamskleur</a:t>
            </a:r>
          </a:p>
          <a:p>
            <a:pPr>
              <a:buNone/>
            </a:pPr>
            <a:r>
              <a:rPr lang="nl-NL" sz="2000" dirty="0"/>
              <a:t>		</a:t>
            </a:r>
            <a:r>
              <a:rPr lang="nl-NL" sz="2000" i="1" dirty="0"/>
              <a:t>vg	</a:t>
            </a:r>
            <a:r>
              <a:rPr lang="nl-NL" sz="2000" dirty="0"/>
              <a:t>vleugelgrootte</a:t>
            </a:r>
          </a:p>
          <a:p>
            <a:pPr>
              <a:buNone/>
            </a:pPr>
            <a:r>
              <a:rPr lang="nl-NL" sz="2000" dirty="0"/>
              <a:t>		</a:t>
            </a:r>
            <a:r>
              <a:rPr lang="nl-NL" sz="2000" i="1" dirty="0"/>
              <a:t>cn</a:t>
            </a:r>
            <a:r>
              <a:rPr lang="nl-NL" sz="2000" dirty="0"/>
              <a:t>	oogkleur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Recombinatiefrequenties:		</a:t>
            </a:r>
            <a:r>
              <a:rPr lang="nl-NL" sz="2000" i="1" dirty="0"/>
              <a:t>cn – b</a:t>
            </a:r>
            <a:r>
              <a:rPr lang="nl-NL" sz="2000" dirty="0"/>
              <a:t>	9 %</a:t>
            </a:r>
          </a:p>
          <a:p>
            <a:pPr>
              <a:buNone/>
            </a:pPr>
            <a:r>
              <a:rPr lang="nl-NL" sz="2000" dirty="0"/>
              <a:t>					</a:t>
            </a:r>
            <a:r>
              <a:rPr lang="nl-NL" sz="2000" i="1" dirty="0"/>
              <a:t>cn – vg	</a:t>
            </a:r>
            <a:r>
              <a:rPr lang="nl-NL" sz="2000" dirty="0"/>
              <a:t>9.5 %</a:t>
            </a:r>
          </a:p>
          <a:p>
            <a:pPr>
              <a:buNone/>
            </a:pPr>
            <a:r>
              <a:rPr lang="nl-NL" sz="2000" i="1" dirty="0"/>
              <a:t>					b – vg</a:t>
            </a:r>
            <a:r>
              <a:rPr lang="nl-NL" sz="2000" dirty="0"/>
              <a:t>	17 %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Welke genen liggen het verst uit elkaar? </a:t>
            </a:r>
          </a:p>
          <a:p>
            <a:pPr>
              <a:buNone/>
            </a:pPr>
            <a:r>
              <a:rPr lang="nl-NL" sz="2000" dirty="0"/>
              <a:t>En welk gen ligt in het midden?</a:t>
            </a:r>
          </a:p>
          <a:p>
            <a:pPr>
              <a:buNone/>
            </a:pPr>
            <a:r>
              <a:rPr lang="nl-NL" sz="2000" dirty="0"/>
              <a:t>Maak een koppelingskaart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3149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Koppelingskaarten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1412777"/>
            <a:ext cx="4866506" cy="20401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323528" y="3789040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Afstand:	 1% recombinatiefrequentie = 1 map unit (mu) = 1 centimorgan (cM)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605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_12DrosLinkageMap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34112"/>
            <a:ext cx="8546592" cy="6437376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15.12</a:t>
            </a:r>
          </a:p>
        </p:txBody>
      </p:sp>
      <p:sp>
        <p:nvSpPr>
          <p:cNvPr id="136" name="Text Box 31"/>
          <p:cNvSpPr txBox="1">
            <a:spLocks noChangeArrowheads="1"/>
          </p:cNvSpPr>
          <p:nvPr/>
        </p:nvSpPr>
        <p:spPr bwMode="auto">
          <a:xfrm>
            <a:off x="3276339" y="163900"/>
            <a:ext cx="2810585" cy="362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Mutant phenotypes</a:t>
            </a:r>
          </a:p>
        </p:txBody>
      </p:sp>
      <p:cxnSp>
        <p:nvCxnSpPr>
          <p:cNvPr id="139" name="Straight Connector 138"/>
          <p:cNvCxnSpPr/>
          <p:nvPr/>
        </p:nvCxnSpPr>
        <p:spPr bwMode="auto">
          <a:xfrm flipH="1">
            <a:off x="2222500" y="2304886"/>
            <a:ext cx="129147" cy="3621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925620" y="2321215"/>
            <a:ext cx="8737" cy="38207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925619" y="3863357"/>
            <a:ext cx="8738" cy="3185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2077691" y="3881501"/>
            <a:ext cx="135738" cy="40928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H="1">
            <a:off x="3764643" y="3872429"/>
            <a:ext cx="562762" cy="373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4708071" y="3872429"/>
            <a:ext cx="272477" cy="29135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5706262" y="3863358"/>
            <a:ext cx="199238" cy="21878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6259619" y="3872429"/>
            <a:ext cx="553024" cy="4002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8336976" y="3863357"/>
            <a:ext cx="8738" cy="30042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3828477" y="2248643"/>
            <a:ext cx="326237" cy="436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4762834" y="2303071"/>
            <a:ext cx="144809" cy="373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5823857" y="2421000"/>
            <a:ext cx="154548" cy="2732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6549571" y="2366572"/>
            <a:ext cx="236192" cy="31857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>
            <a:off x="8382334" y="2321215"/>
            <a:ext cx="8737" cy="34578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3111239" y="6160116"/>
            <a:ext cx="3138976" cy="353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Wild-type phenotypes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417026" y="597516"/>
            <a:ext cx="925547" cy="66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Short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aristae</a:t>
            </a: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1839426" y="604776"/>
            <a:ext cx="1036218" cy="61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Maroon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eyes</a:t>
            </a:r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3207392" y="612032"/>
            <a:ext cx="925547" cy="66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Black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body</a:t>
            </a:r>
          </a:p>
        </p:txBody>
      </p:sp>
      <p:sp>
        <p:nvSpPr>
          <p:cNvPr id="39" name="Text Box 31"/>
          <p:cNvSpPr txBox="1">
            <a:spLocks noChangeArrowheads="1"/>
          </p:cNvSpPr>
          <p:nvPr/>
        </p:nvSpPr>
        <p:spPr bwMode="auto">
          <a:xfrm>
            <a:off x="4094583" y="610215"/>
            <a:ext cx="1248488" cy="68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Cinnabar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eyes</a:t>
            </a: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5462556" y="608402"/>
            <a:ext cx="1195874" cy="72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Vestigial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wings</a:t>
            </a:r>
          </a:p>
        </p:txBody>
      </p:sp>
      <p:sp>
        <p:nvSpPr>
          <p:cNvPr id="41" name="Text Box 31"/>
          <p:cNvSpPr txBox="1">
            <a:spLocks noChangeArrowheads="1"/>
          </p:cNvSpPr>
          <p:nvPr/>
        </p:nvSpPr>
        <p:spPr bwMode="auto">
          <a:xfrm>
            <a:off x="6894026" y="606588"/>
            <a:ext cx="998117" cy="108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Down-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curved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wings</a:t>
            </a:r>
          </a:p>
        </p:txBody>
      </p:sp>
      <p:sp>
        <p:nvSpPr>
          <p:cNvPr id="42" name="Text Box 31"/>
          <p:cNvSpPr txBox="1">
            <a:spLocks noChangeArrowheads="1"/>
          </p:cNvSpPr>
          <p:nvPr/>
        </p:nvSpPr>
        <p:spPr bwMode="auto">
          <a:xfrm>
            <a:off x="7908213" y="613845"/>
            <a:ext cx="925547" cy="66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Brown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 eyes</a:t>
            </a:r>
          </a:p>
        </p:txBody>
      </p:sp>
      <p:sp>
        <p:nvSpPr>
          <p:cNvPr id="43" name="Text Box 31"/>
          <p:cNvSpPr txBox="1">
            <a:spLocks noChangeArrowheads="1"/>
          </p:cNvSpPr>
          <p:nvPr/>
        </p:nvSpPr>
        <p:spPr bwMode="auto">
          <a:xfrm>
            <a:off x="440608" y="5075165"/>
            <a:ext cx="1872603" cy="151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Long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aristae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(appendages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on head)</a:t>
            </a: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1853945" y="5082433"/>
            <a:ext cx="925547" cy="66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Red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eyes</a:t>
            </a:r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3203770" y="5089690"/>
            <a:ext cx="796731" cy="69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Gray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body</a:t>
            </a:r>
          </a:p>
        </p:txBody>
      </p:sp>
      <p:sp>
        <p:nvSpPr>
          <p:cNvPr id="46" name="Text Box 31"/>
          <p:cNvSpPr txBox="1">
            <a:spLocks noChangeArrowheads="1"/>
          </p:cNvSpPr>
          <p:nvPr/>
        </p:nvSpPr>
        <p:spPr bwMode="auto">
          <a:xfrm>
            <a:off x="4254245" y="5096945"/>
            <a:ext cx="925547" cy="66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Red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eyes</a:t>
            </a:r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6747072" y="5095133"/>
            <a:ext cx="1027145" cy="64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Normal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wings</a:t>
            </a:r>
          </a:p>
        </p:txBody>
      </p:sp>
      <p:sp>
        <p:nvSpPr>
          <p:cNvPr id="48" name="Text Box 31"/>
          <p:cNvSpPr txBox="1">
            <a:spLocks noChangeArrowheads="1"/>
          </p:cNvSpPr>
          <p:nvPr/>
        </p:nvSpPr>
        <p:spPr bwMode="auto">
          <a:xfrm>
            <a:off x="5538758" y="5102393"/>
            <a:ext cx="1027145" cy="64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Normal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wings</a:t>
            </a:r>
          </a:p>
        </p:txBody>
      </p:sp>
      <p:sp>
        <p:nvSpPr>
          <p:cNvPr id="49" name="Text Box 31"/>
          <p:cNvSpPr txBox="1">
            <a:spLocks noChangeArrowheads="1"/>
          </p:cNvSpPr>
          <p:nvPr/>
        </p:nvSpPr>
        <p:spPr bwMode="auto">
          <a:xfrm>
            <a:off x="7980788" y="5095132"/>
            <a:ext cx="700569" cy="56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2300" dirty="0">
                <a:solidFill>
                  <a:srgbClr val="000000"/>
                </a:solidFill>
                <a:latin typeface="Arial" charset="0"/>
              </a:rPr>
              <a:t>Red</a:t>
            </a:r>
            <a:br>
              <a:rPr lang="en-US" sz="2300" dirty="0">
                <a:solidFill>
                  <a:srgbClr val="000000"/>
                </a:solidFill>
                <a:latin typeface="Arial" charset="0"/>
              </a:rPr>
            </a:br>
            <a:r>
              <a:rPr lang="en-US" sz="2300" dirty="0">
                <a:solidFill>
                  <a:srgbClr val="000000"/>
                </a:solidFill>
                <a:latin typeface="Arial" charset="0"/>
              </a:rPr>
              <a:t>eyes</a:t>
            </a:r>
          </a:p>
        </p:txBody>
      </p:sp>
      <p:sp>
        <p:nvSpPr>
          <p:cNvPr id="50" name="Text Box 31"/>
          <p:cNvSpPr txBox="1">
            <a:spLocks noChangeArrowheads="1"/>
          </p:cNvSpPr>
          <p:nvPr/>
        </p:nvSpPr>
        <p:spPr bwMode="auto">
          <a:xfrm>
            <a:off x="743731" y="2673062"/>
            <a:ext cx="362988" cy="34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1903060" y="2671250"/>
            <a:ext cx="482726" cy="27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16.5</a:t>
            </a:r>
          </a:p>
        </p:txBody>
      </p:sp>
      <p:sp>
        <p:nvSpPr>
          <p:cNvPr id="52" name="Text Box 31"/>
          <p:cNvSpPr txBox="1">
            <a:spLocks noChangeArrowheads="1"/>
          </p:cNvSpPr>
          <p:nvPr/>
        </p:nvSpPr>
        <p:spPr bwMode="auto">
          <a:xfrm>
            <a:off x="4087458" y="2660364"/>
            <a:ext cx="448255" cy="25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48.5</a:t>
            </a:r>
          </a:p>
        </p:txBody>
      </p:sp>
      <p:sp>
        <p:nvSpPr>
          <p:cNvPr id="53" name="Text Box 31"/>
          <p:cNvSpPr txBox="1">
            <a:spLocks noChangeArrowheads="1"/>
          </p:cNvSpPr>
          <p:nvPr/>
        </p:nvSpPr>
        <p:spPr bwMode="auto">
          <a:xfrm>
            <a:off x="4811360" y="2667622"/>
            <a:ext cx="468212" cy="25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57.5</a:t>
            </a:r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5498972" y="2665806"/>
            <a:ext cx="442812" cy="28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67.0</a:t>
            </a:r>
          </a:p>
        </p:txBody>
      </p:sp>
      <p:sp>
        <p:nvSpPr>
          <p:cNvPr id="55" name="Text Box 31"/>
          <p:cNvSpPr txBox="1">
            <a:spLocks noChangeArrowheads="1"/>
          </p:cNvSpPr>
          <p:nvPr/>
        </p:nvSpPr>
        <p:spPr bwMode="auto">
          <a:xfrm>
            <a:off x="6077732" y="2673063"/>
            <a:ext cx="517197" cy="27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75.5</a:t>
            </a:r>
          </a:p>
        </p:txBody>
      </p:sp>
      <p:sp>
        <p:nvSpPr>
          <p:cNvPr id="56" name="Text Box 31"/>
          <p:cNvSpPr txBox="1">
            <a:spLocks noChangeArrowheads="1"/>
          </p:cNvSpPr>
          <p:nvPr/>
        </p:nvSpPr>
        <p:spPr bwMode="auto">
          <a:xfrm>
            <a:off x="8126059" y="2671249"/>
            <a:ext cx="582512" cy="33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104.5</a:t>
            </a:r>
          </a:p>
        </p:txBody>
      </p:sp>
    </p:spTree>
    <p:extLst>
      <p:ext uri="{BB962C8B-B14F-4D97-AF65-F5344CB8AC3E}">
        <p14:creationId xmlns:p14="http://schemas.microsoft.com/office/powerpoint/2010/main" val="233897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Koppelingskaarten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b="1" dirty="0"/>
              <a:t>Problemen met koppelingskaarten: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Als genen ver uit elkaar liggen, dan lijkt het alsof ze niet gekoppeld zijn (recombinatiefrequentie ~ 50%).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Ze zijn wel </a:t>
            </a:r>
            <a:r>
              <a:rPr lang="nl-NL" sz="2000" b="1" dirty="0"/>
              <a:t>fysisch verbonden</a:t>
            </a:r>
            <a:r>
              <a:rPr lang="nl-NL" sz="2000" dirty="0"/>
              <a:t> (op hetzelfde chromosoom), maar </a:t>
            </a:r>
            <a:r>
              <a:rPr lang="nl-NL" sz="2000" b="1" dirty="0"/>
              <a:t>genetisch niet gekoppeld</a:t>
            </a:r>
            <a:r>
              <a:rPr lang="nl-NL" sz="2000" dirty="0"/>
              <a:t>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Dit blijkt bij twee genen van Mendels studies het geval te zijn geweest.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391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_02cChromoBasisMendel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" y="2082975"/>
            <a:ext cx="8424672" cy="2548128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15.2c</a:t>
            </a: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522482" y="2321053"/>
            <a:ext cx="1709087" cy="61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FFFFFF"/>
                </a:solidFill>
                <a:latin typeface="Arial" charset="0"/>
              </a:rPr>
              <a:t>LAW OF</a:t>
            </a:r>
            <a:br>
              <a:rPr lang="en-US" sz="1800" dirty="0">
                <a:solidFill>
                  <a:srgbClr val="FFFFFF"/>
                </a:solidFill>
                <a:latin typeface="Arial" charset="0"/>
              </a:rPr>
            </a:br>
            <a:r>
              <a:rPr lang="en-US" sz="1800" dirty="0">
                <a:solidFill>
                  <a:srgbClr val="FFFFFF"/>
                </a:solidFill>
                <a:latin typeface="Arial" charset="0"/>
              </a:rPr>
              <a:t>SEGREGATION</a:t>
            </a:r>
          </a:p>
        </p:txBody>
      </p:sp>
      <p:sp>
        <p:nvSpPr>
          <p:cNvPr id="7" name="Text Box 31"/>
          <p:cNvSpPr txBox="1">
            <a:spLocks noChangeArrowheads="1"/>
          </p:cNvSpPr>
          <p:nvPr/>
        </p:nvSpPr>
        <p:spPr bwMode="auto">
          <a:xfrm>
            <a:off x="6066936" y="2255738"/>
            <a:ext cx="1689131" cy="84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latin typeface="Arial" charset="0"/>
              </a:rPr>
              <a:t>LAW OF </a:t>
            </a:r>
            <a:br>
              <a:rPr lang="en-US" sz="1800" dirty="0">
                <a:solidFill>
                  <a:srgbClr val="FFFFFF"/>
                </a:solidFill>
                <a:latin typeface="Arial" charset="0"/>
              </a:rPr>
            </a:br>
            <a:r>
              <a:rPr lang="en-US" sz="1800" dirty="0">
                <a:solidFill>
                  <a:srgbClr val="FFFFFF"/>
                </a:solidFill>
                <a:latin typeface="Arial" charset="0"/>
              </a:rPr>
              <a:t>INDEPENDENT</a:t>
            </a:r>
            <a:br>
              <a:rPr lang="en-US" sz="1800" dirty="0">
                <a:solidFill>
                  <a:srgbClr val="FFFFFF"/>
                </a:solidFill>
                <a:latin typeface="Arial" charset="0"/>
              </a:rPr>
            </a:br>
            <a:r>
              <a:rPr lang="en-US" sz="1800" dirty="0">
                <a:solidFill>
                  <a:srgbClr val="FFFFFF"/>
                </a:solidFill>
                <a:latin typeface="Arial" charset="0"/>
              </a:rPr>
              <a:t>ASSORTMENT</a:t>
            </a: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536393" y="3099987"/>
            <a:ext cx="1577250" cy="28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sz="1800" baseline="-250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Generation</a:t>
            </a: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856307" y="3430794"/>
            <a:ext cx="1729048" cy="10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Fertilization</a:t>
            </a:r>
            <a:br>
              <a:rPr lang="en-US" sz="1800" dirty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>
                <a:solidFill>
                  <a:srgbClr val="000000"/>
                </a:solidFill>
                <a:latin typeface="Arial" charset="0"/>
              </a:rPr>
              <a:t>recombines the</a:t>
            </a:r>
            <a:br>
              <a:rPr lang="en-US" sz="1800" dirty="0">
                <a:solidFill>
                  <a:srgbClr val="000000"/>
                </a:solidFill>
                <a:latin typeface="Arial" charset="0"/>
              </a:rPr>
            </a:br>
            <a:r>
              <a:rPr lang="en-US" sz="1800" i="1" dirty="0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and </a:t>
            </a:r>
            <a:r>
              <a:rPr lang="en-US" sz="1800" i="1" dirty="0">
                <a:solidFill>
                  <a:srgbClr val="000000"/>
                </a:solidFill>
                <a:latin typeface="Arial" charset="0"/>
              </a:rPr>
              <a:t>r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alleles </a:t>
            </a:r>
            <a:br>
              <a:rPr lang="en-US" sz="1800" dirty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>
                <a:solidFill>
                  <a:srgbClr val="000000"/>
                </a:solidFill>
                <a:latin typeface="Arial" charset="0"/>
              </a:rPr>
              <a:t>at random.</a:t>
            </a: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2726991" y="3459218"/>
            <a:ext cx="3185310" cy="29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An F</a:t>
            </a:r>
            <a:r>
              <a:rPr lang="en-US" sz="1800" baseline="-25000" dirty="0">
                <a:solidFill>
                  <a:srgbClr val="000000"/>
                </a:solidFill>
                <a:latin typeface="Arial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× F</a:t>
            </a:r>
            <a:r>
              <a:rPr lang="en-US" sz="1800" baseline="-25000" dirty="0">
                <a:solidFill>
                  <a:srgbClr val="000000"/>
                </a:solidFill>
                <a:latin typeface="Arial" charset="0"/>
              </a:rPr>
              <a:t>1 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cross-fertilization</a:t>
            </a: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6403184" y="3442285"/>
            <a:ext cx="2205601" cy="115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Fertilization results</a:t>
            </a:r>
            <a:br>
              <a:rPr lang="en-US" sz="1800" dirty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>
                <a:solidFill>
                  <a:srgbClr val="000000"/>
                </a:solidFill>
                <a:latin typeface="Arial" charset="0"/>
              </a:rPr>
              <a:t>in the 9:3:3:1</a:t>
            </a:r>
            <a:br>
              <a:rPr lang="en-US" sz="1800" dirty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>
                <a:solidFill>
                  <a:srgbClr val="000000"/>
                </a:solidFill>
                <a:latin typeface="Arial" charset="0"/>
              </a:rPr>
              <a:t>phenotypic ratio in</a:t>
            </a:r>
            <a:br>
              <a:rPr lang="en-US" sz="1800" dirty="0">
                <a:solidFill>
                  <a:srgbClr val="000000"/>
                </a:solidFill>
                <a:latin typeface="Arial" charset="0"/>
              </a:rPr>
            </a:br>
            <a:r>
              <a:rPr lang="en-US" sz="1800" dirty="0">
                <a:solidFill>
                  <a:srgbClr val="000000"/>
                </a:solidFill>
                <a:latin typeface="Arial" charset="0"/>
              </a:rPr>
              <a:t>the F</a:t>
            </a:r>
            <a:r>
              <a:rPr lang="en-US" sz="1800" baseline="-25000" dirty="0">
                <a:solidFill>
                  <a:srgbClr val="000000"/>
                </a:solidFill>
                <a:latin typeface="Arial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latin typeface="Arial" charset="0"/>
              </a:rPr>
              <a:t> generation.</a:t>
            </a:r>
          </a:p>
        </p:txBody>
      </p:sp>
      <p:sp>
        <p:nvSpPr>
          <p:cNvPr id="12" name="Text Box 31"/>
          <p:cNvSpPr txBox="1">
            <a:spLocks noChangeArrowheads="1"/>
          </p:cNvSpPr>
          <p:nvPr/>
        </p:nvSpPr>
        <p:spPr bwMode="auto">
          <a:xfrm>
            <a:off x="3030140" y="4095426"/>
            <a:ext cx="212897" cy="29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574162" y="4091214"/>
            <a:ext cx="264240" cy="30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: 3</a:t>
            </a:r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4237152" y="4103116"/>
            <a:ext cx="352992" cy="3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: 3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799987" y="4091215"/>
            <a:ext cx="264240" cy="30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eaLnBrk="0" hangingPunct="0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: 1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80520" y="3438760"/>
            <a:ext cx="354053" cy="271463"/>
            <a:chOff x="725447" y="4599895"/>
            <a:chExt cx="354053" cy="271463"/>
          </a:xfrm>
        </p:grpSpPr>
        <p:sp>
          <p:nvSpPr>
            <p:cNvPr id="19" name="Oval 18"/>
            <p:cNvSpPr/>
            <p:nvPr/>
          </p:nvSpPr>
          <p:spPr bwMode="auto">
            <a:xfrm>
              <a:off x="767785" y="4602469"/>
              <a:ext cx="257375" cy="257378"/>
            </a:xfrm>
            <a:prstGeom prst="ellipse">
              <a:avLst/>
            </a:prstGeom>
            <a:solidFill>
              <a:srgbClr val="655B98"/>
            </a:solidFill>
            <a:ln w="9525" cap="flat" cmpd="sng" algn="ctr">
              <a:solidFill>
                <a:srgbClr val="655B9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130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0" name="Text Box 31"/>
            <p:cNvSpPr txBox="1">
              <a:spLocks noChangeArrowheads="1"/>
            </p:cNvSpPr>
            <p:nvPr/>
          </p:nvSpPr>
          <p:spPr bwMode="auto">
            <a:xfrm>
              <a:off x="725447" y="4599895"/>
              <a:ext cx="354053" cy="27146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>
                  <a:solidFill>
                    <a:srgbClr val="FFFFFF"/>
                  </a:solidFill>
                  <a:latin typeface="Arial" charset="0"/>
                </a:rPr>
                <a:t>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21350" y="3445996"/>
            <a:ext cx="354053" cy="271463"/>
            <a:chOff x="7445561" y="4307795"/>
            <a:chExt cx="354053" cy="271463"/>
          </a:xfrm>
        </p:grpSpPr>
        <p:sp>
          <p:nvSpPr>
            <p:cNvPr id="22" name="Oval 21"/>
            <p:cNvSpPr/>
            <p:nvPr/>
          </p:nvSpPr>
          <p:spPr bwMode="auto">
            <a:xfrm>
              <a:off x="7487899" y="4319440"/>
              <a:ext cx="257375" cy="257378"/>
            </a:xfrm>
            <a:prstGeom prst="ellipse">
              <a:avLst/>
            </a:prstGeom>
            <a:solidFill>
              <a:srgbClr val="008B8C"/>
            </a:solidFill>
            <a:ln w="9525" cap="flat" cmpd="sng" algn="ctr">
              <a:solidFill>
                <a:srgbClr val="008B8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z="1300">
                <a:solidFill>
                  <a:srgbClr val="000000"/>
                </a:solidFill>
                <a:latin typeface="Times" pitchFamily="84" charset="0"/>
                <a:ea typeface="ＭＳ Ｐゴシック" charset="0"/>
              </a:endParaRPr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7445561" y="4307795"/>
              <a:ext cx="354053" cy="271463"/>
            </a:xfrm>
            <a:prstGeom prst="rect">
              <a:avLst/>
            </a:prstGeom>
            <a:noFill/>
            <a:ln w="6350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/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 eaLnBrk="0" hangingPunct="0"/>
              <a:r>
                <a:rPr lang="en-US" sz="1600" dirty="0">
                  <a:solidFill>
                    <a:srgbClr val="FFFFFF"/>
                  </a:solidFill>
                  <a:latin typeface="Arial" charset="0"/>
                </a:rPr>
                <a:t>3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230179" y="32090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The Law of Segregation</a:t>
            </a:r>
            <a:r>
              <a:rPr lang="en-US" dirty="0"/>
              <a:t> states that every individual organism contains two alleles for each trait, and that these alleles segregate (separate) during meiosis such that each gamete contains only one of the alleles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528578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Law of Independent Assortment</a:t>
            </a:r>
            <a:r>
              <a:rPr lang="en-US" dirty="0"/>
              <a:t> states that alleles for separate traits are passed independently of one another from parents to offspring.</a:t>
            </a:r>
          </a:p>
        </p:txBody>
      </p:sp>
    </p:spTree>
    <p:extLst>
      <p:ext uri="{BB962C8B-B14F-4D97-AF65-F5344CB8AC3E}">
        <p14:creationId xmlns:p14="http://schemas.microsoft.com/office/powerpoint/2010/main" val="137536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_03_DrosophilaEyes-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2" y="1124580"/>
            <a:ext cx="6650736" cy="4450080"/>
          </a:xfrm>
          <a:prstGeom prst="rect">
            <a:avLst/>
          </a:prstGeom>
        </p:spPr>
      </p:pic>
      <p:sp>
        <p:nvSpPr>
          <p:cNvPr id="9217" name="Rectangle 3"/>
          <p:cNvSpPr>
            <a:spLocks noGrp="1" noChangeArrowheads="1"/>
          </p:cNvSpPr>
          <p:nvPr>
            <p:ph type="ctrTitle"/>
          </p:nvPr>
        </p:nvSpPr>
        <p:spPr bwMode="auto">
          <a:xfrm>
            <a:off x="20638" y="0"/>
            <a:ext cx="5648325" cy="30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1200" dirty="0">
                <a:latin typeface="Arial" charset="0"/>
              </a:rPr>
              <a:t>Figure 15.3</a:t>
            </a:r>
          </a:p>
        </p:txBody>
      </p:sp>
    </p:spTree>
    <p:extLst>
      <p:ext uri="{BB962C8B-B14F-4D97-AF65-F5344CB8AC3E}">
        <p14:creationId xmlns:p14="http://schemas.microsoft.com/office/powerpoint/2010/main" val="1686835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Morgan’s fly 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6</a:t>
            </a:fld>
            <a:endParaRPr lang="nl-NL"/>
          </a:p>
        </p:txBody>
      </p:sp>
      <p:pic>
        <p:nvPicPr>
          <p:cNvPr id="5" name="Picture 4" descr="15_04_WildMutantDrosX-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" y="1697006"/>
            <a:ext cx="8546592" cy="46085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5350" y="200890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15350" y="242901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411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53752"/>
            <a:ext cx="7416824" cy="1143000"/>
          </a:xfrm>
        </p:spPr>
        <p:txBody>
          <a:bodyPr>
            <a:noAutofit/>
          </a:bodyPr>
          <a:lstStyle/>
          <a:p>
            <a:pPr algn="ctr"/>
            <a:r>
              <a:rPr lang="nl-NL" dirty="0"/>
              <a:t>X-gebonden erfelijke ziekten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0" y="1600200"/>
            <a:ext cx="8134350" cy="4853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X-gebonden recessieve allelen komen in een vrouw alleen tot uiting wanneer op </a:t>
            </a:r>
            <a:r>
              <a:rPr lang="nl-NL" sz="2000" b="1" dirty="0"/>
              <a:t>beide</a:t>
            </a:r>
            <a:r>
              <a:rPr lang="nl-NL" sz="2000" dirty="0"/>
              <a:t> X-chromomen het recessieve allel voorkomt.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X-gebonden recessieve allelen komen in mannen altijd tot uiting (maar 1 X)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Homozygoot</a:t>
            </a:r>
            <a:r>
              <a:rPr lang="nl-NL" sz="2000" dirty="0"/>
              <a:t>		2 allelen, beiden gelijk</a:t>
            </a:r>
          </a:p>
          <a:p>
            <a:pPr>
              <a:buNone/>
            </a:pPr>
            <a:r>
              <a:rPr lang="nl-NL" sz="2000" b="1" dirty="0"/>
              <a:t>Heterozygoot</a:t>
            </a:r>
            <a:r>
              <a:rPr lang="nl-NL" sz="2000" dirty="0"/>
              <a:t>		2 allelen, beiden verschillend</a:t>
            </a:r>
          </a:p>
          <a:p>
            <a:pPr>
              <a:buNone/>
            </a:pPr>
            <a:r>
              <a:rPr lang="nl-NL" sz="2000" b="1" dirty="0"/>
              <a:t>Hemizygoot</a:t>
            </a:r>
            <a:r>
              <a:rPr lang="nl-NL" sz="2000" dirty="0"/>
              <a:t>		maar 1 allel</a:t>
            </a:r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r>
              <a:rPr lang="nl-NL" sz="2000" dirty="0"/>
              <a:t>X-gebonden recessieve ziekten komen veel vaker voor in mannen (maar 1 ziekmakend allel nodig) dan in vrouwen. </a:t>
            </a:r>
          </a:p>
          <a:p>
            <a:pPr>
              <a:buNone/>
            </a:pPr>
            <a:r>
              <a:rPr lang="nl-NL" sz="2000" dirty="0"/>
              <a:t>Mannen kunnen </a:t>
            </a:r>
            <a:r>
              <a:rPr lang="nl-NL" sz="2000" b="1" dirty="0"/>
              <a:t>geen drager</a:t>
            </a:r>
            <a:r>
              <a:rPr lang="nl-NL" sz="2000" dirty="0"/>
              <a:t> zijn van X-gebonden recessieve ziekten.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57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46"/>
            <a:ext cx="7886700" cy="1325563"/>
          </a:xfrm>
        </p:spPr>
        <p:txBody>
          <a:bodyPr/>
          <a:lstStyle/>
          <a:p>
            <a:pPr algn="ctr"/>
            <a:r>
              <a:rPr lang="nl-NL" dirty="0"/>
              <a:t>X-gebonden erfelijke ziekten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b="1" dirty="0"/>
              <a:t>Kleurenblindheid</a:t>
            </a:r>
            <a:r>
              <a:rPr lang="nl-NL" sz="2000" dirty="0"/>
              <a:t> (niet ernstig, wel lastig)</a:t>
            </a:r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b="1" dirty="0"/>
              <a:t>Ziekte van Duchenne </a:t>
            </a:r>
            <a:r>
              <a:rPr lang="nl-NL" sz="2000" dirty="0"/>
              <a:t>(spierdystrofie)</a:t>
            </a:r>
          </a:p>
          <a:p>
            <a:pPr lvl="2">
              <a:buFontTx/>
              <a:buChar char="-"/>
            </a:pPr>
            <a:r>
              <a:rPr lang="nl-NL" sz="2000" dirty="0"/>
              <a:t>Verzwakking van de spieren en verlies van coördinatie</a:t>
            </a:r>
          </a:p>
          <a:p>
            <a:pPr lvl="2">
              <a:buFontTx/>
              <a:buChar char="-"/>
            </a:pPr>
            <a:r>
              <a:rPr lang="nl-NL" sz="2000" dirty="0"/>
              <a:t>Vaak dodelijk voor 20</a:t>
            </a:r>
            <a:r>
              <a:rPr lang="nl-NL" sz="2000" baseline="30000" dirty="0"/>
              <a:t>e</a:t>
            </a:r>
            <a:r>
              <a:rPr lang="nl-NL" sz="2000" dirty="0"/>
              <a:t> levensjaar</a:t>
            </a:r>
          </a:p>
          <a:p>
            <a:pPr marL="0" lvl="2" indent="0">
              <a:buNone/>
            </a:pPr>
            <a:endParaRPr lang="nl-NL" sz="2000" dirty="0"/>
          </a:p>
          <a:p>
            <a:pPr marL="269081" lvl="3" indent="-269081">
              <a:buFontTx/>
              <a:buChar char="-"/>
              <a:tabLst>
                <a:tab pos="269081" algn="l"/>
              </a:tabLst>
            </a:pPr>
            <a:r>
              <a:rPr lang="nl-NL" sz="2000" b="1" dirty="0"/>
              <a:t>Hemofilie</a:t>
            </a:r>
            <a:r>
              <a:rPr lang="nl-NL" sz="2000" dirty="0"/>
              <a:t> (bloederziekte)</a:t>
            </a:r>
          </a:p>
          <a:p>
            <a:pPr marL="269081" lvl="3" indent="-269081">
              <a:buNone/>
              <a:tabLst>
                <a:tab pos="269081" algn="l"/>
              </a:tabLst>
            </a:pPr>
            <a:r>
              <a:rPr lang="nl-NL" sz="2000" dirty="0"/>
              <a:t>		-  trage bloedstolling door gebrek aan bloedstollingseiwitten</a:t>
            </a:r>
          </a:p>
          <a:p>
            <a:pPr marL="269081" lvl="3" indent="-269081">
              <a:buNone/>
              <a:tabLst>
                <a:tab pos="269081" algn="l"/>
              </a:tabLst>
            </a:pPr>
            <a:r>
              <a:rPr lang="nl-NL" sz="2000" dirty="0"/>
              <a:t>		-  schade aan spieren en gewrichten leid tot serieuze schade</a:t>
            </a:r>
          </a:p>
          <a:p>
            <a:pPr marL="269081" lvl="3" indent="-269081">
              <a:buNone/>
              <a:tabLst>
                <a:tab pos="269081" algn="l"/>
              </a:tabLst>
            </a:pPr>
            <a:r>
              <a:rPr lang="nl-NL" sz="2000" dirty="0"/>
              <a:t>		-  kwam in de 19</a:t>
            </a:r>
            <a:r>
              <a:rPr lang="nl-NL" sz="2000" baseline="30000" dirty="0"/>
              <a:t>e</a:t>
            </a:r>
            <a:r>
              <a:rPr lang="nl-NL" sz="2000" dirty="0"/>
              <a:t> eeuw veel voor in Europese koninklijke families</a:t>
            </a:r>
          </a:p>
          <a:p>
            <a:pPr marL="269081" lvl="3" indent="-269081">
              <a:buNone/>
              <a:tabLst>
                <a:tab pos="269081" algn="l"/>
              </a:tabLst>
            </a:pPr>
            <a:r>
              <a:rPr lang="nl-NL" sz="2000" dirty="0"/>
              <a:t> 		-  behandeling: intraveneuze eiwitinjecties</a:t>
            </a:r>
          </a:p>
          <a:p>
            <a:pPr marL="0" lvl="2" indent="0"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5E80-8AA2-499A-803F-6445AA155E2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959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8" y="2048164"/>
            <a:ext cx="8255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22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</TotalTime>
  <Words>1794</Words>
  <Application>Microsoft Macintosh PowerPoint</Application>
  <PresentationFormat>On-screen Show (4:3)</PresentationFormat>
  <Paragraphs>476</Paragraphs>
  <Slides>39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Symbol Std</vt:lpstr>
      <vt:lpstr>Times</vt:lpstr>
      <vt:lpstr>Times New Roman</vt:lpstr>
      <vt:lpstr>Office Theme</vt:lpstr>
      <vt:lpstr>Vandaag</vt:lpstr>
      <vt:lpstr>Mendels experiment</vt:lpstr>
      <vt:lpstr>Figure 15.2</vt:lpstr>
      <vt:lpstr>Figure 15.2c</vt:lpstr>
      <vt:lpstr>Figure 15.3</vt:lpstr>
      <vt:lpstr>Morgan’s fly room</vt:lpstr>
      <vt:lpstr>X-gebonden erfelijke ziekten</vt:lpstr>
      <vt:lpstr>X-gebonden erfelijke ziekten</vt:lpstr>
      <vt:lpstr>PowerPoint Presentation</vt:lpstr>
      <vt:lpstr>Oefening 1 </vt:lpstr>
      <vt:lpstr>PowerPoint Presentation</vt:lpstr>
      <vt:lpstr>Hemofilie in het koninklijk huis</vt:lpstr>
      <vt:lpstr>PowerPoint Presentation</vt:lpstr>
      <vt:lpstr>PowerPoint Presentation</vt:lpstr>
      <vt:lpstr>X-inactivatie</vt:lpstr>
      <vt:lpstr>X-inactivatie</vt:lpstr>
      <vt:lpstr>X-inactivatie</vt:lpstr>
      <vt:lpstr>X-inactivatie</vt:lpstr>
      <vt:lpstr>X-chromosoom inactivatie</vt:lpstr>
      <vt:lpstr>X-chromosoom inactivatie</vt:lpstr>
      <vt:lpstr>Gekoppelde genen</vt:lpstr>
      <vt:lpstr>Gekoppelde overerving</vt:lpstr>
      <vt:lpstr>Gekoppelde overerving</vt:lpstr>
      <vt:lpstr>Gekoppelde overerving</vt:lpstr>
      <vt:lpstr>Gekoppelde overerving</vt:lpstr>
      <vt:lpstr>Gekoppelde genen</vt:lpstr>
      <vt:lpstr>Crossing over</vt:lpstr>
      <vt:lpstr>Animation: Crossing Over</vt:lpstr>
      <vt:lpstr>PowerPoint Presentation</vt:lpstr>
      <vt:lpstr>Genafstand berekenen</vt:lpstr>
      <vt:lpstr>Oefening 2</vt:lpstr>
      <vt:lpstr>Oefening 2</vt:lpstr>
      <vt:lpstr>Gekoppeld of niet?</vt:lpstr>
      <vt:lpstr>Recombinatie frequentie</vt:lpstr>
      <vt:lpstr>Genetische kaarten</vt:lpstr>
      <vt:lpstr>Koppelingskaarten</vt:lpstr>
      <vt:lpstr>Koppelingskaarten</vt:lpstr>
      <vt:lpstr>Figure 15.12</vt:lpstr>
      <vt:lpstr>Koppelingskaarten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</dc:creator>
  <cp:lastModifiedBy>Bosman J, Jasper</cp:lastModifiedBy>
  <cp:revision>36</cp:revision>
  <dcterms:created xsi:type="dcterms:W3CDTF">2015-05-15T11:22:57Z</dcterms:created>
  <dcterms:modified xsi:type="dcterms:W3CDTF">2021-05-11T09:41:48Z</dcterms:modified>
</cp:coreProperties>
</file>